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07" r:id="rId4"/>
    <p:sldId id="258" r:id="rId5"/>
    <p:sldId id="259" r:id="rId6"/>
    <p:sldId id="262" r:id="rId7"/>
    <p:sldId id="298" r:id="rId8"/>
    <p:sldId id="296" r:id="rId9"/>
    <p:sldId id="297" r:id="rId10"/>
    <p:sldId id="299" r:id="rId11"/>
    <p:sldId id="266" r:id="rId12"/>
    <p:sldId id="268" r:id="rId13"/>
    <p:sldId id="271" r:id="rId14"/>
    <p:sldId id="269" r:id="rId15"/>
    <p:sldId id="270" r:id="rId16"/>
    <p:sldId id="272" r:id="rId17"/>
    <p:sldId id="273" r:id="rId18"/>
    <p:sldId id="264" r:id="rId19"/>
    <p:sldId id="274" r:id="rId20"/>
    <p:sldId id="265" r:id="rId21"/>
    <p:sldId id="267" r:id="rId22"/>
    <p:sldId id="277" r:id="rId23"/>
    <p:sldId id="282" r:id="rId24"/>
    <p:sldId id="283" r:id="rId25"/>
    <p:sldId id="284" r:id="rId26"/>
    <p:sldId id="300" r:id="rId27"/>
    <p:sldId id="301" r:id="rId28"/>
    <p:sldId id="303" r:id="rId29"/>
    <p:sldId id="279" r:id="rId30"/>
    <p:sldId id="286" r:id="rId31"/>
    <p:sldId id="285" r:id="rId32"/>
    <p:sldId id="287" r:id="rId33"/>
    <p:sldId id="288" r:id="rId34"/>
    <p:sldId id="290" r:id="rId35"/>
    <p:sldId id="289" r:id="rId36"/>
    <p:sldId id="280" r:id="rId37"/>
    <p:sldId id="293" r:id="rId38"/>
    <p:sldId id="302" r:id="rId39"/>
    <p:sldId id="304" r:id="rId40"/>
    <p:sldId id="309" r:id="rId41"/>
    <p:sldId id="306" r:id="rId42"/>
    <p:sldId id="305" r:id="rId43"/>
    <p:sldId id="308" r:id="rId44"/>
    <p:sldId id="281" r:id="rId45"/>
    <p:sldId id="310" r:id="rId46"/>
    <p:sldId id="295" r:id="rId47"/>
    <p:sldId id="315" r:id="rId48"/>
    <p:sldId id="278" r:id="rId49"/>
    <p:sldId id="294" r:id="rId50"/>
    <p:sldId id="313" r:id="rId51"/>
    <p:sldId id="275" r:id="rId52"/>
    <p:sldId id="291" r:id="rId53"/>
    <p:sldId id="316" r:id="rId54"/>
    <p:sldId id="276" r:id="rId55"/>
    <p:sldId id="292" r:id="rId56"/>
    <p:sldId id="311" r:id="rId57"/>
    <p:sldId id="314" r:id="rId58"/>
    <p:sldId id="317" r:id="rId59"/>
    <p:sldId id="312" r:id="rId60"/>
  </p:sldIdLst>
  <p:sldSz cx="12192000" cy="6858000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alibri Light" panose="020F0302020204030204" pitchFamily="34" charset="0"/>
      <p:regular r:id="rId65"/>
      <p:italic r:id="rId66"/>
    </p:embeddedFont>
    <p:embeddedFont>
      <p:font typeface="Segoe UI" panose="020B0502040204020203" pitchFamily="34" charset="0"/>
      <p:regular r:id="rId67"/>
      <p:bold r:id="rId68"/>
      <p:italic r:id="rId69"/>
      <p:boldItalic r:id="rId70"/>
    </p:embeddedFont>
    <p:embeddedFont>
      <p:font typeface="Segoe UI Light" panose="020B0502040204020203" pitchFamily="34" charset="0"/>
      <p:regular r:id="rId71"/>
      <p:italic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>
        <p:scale>
          <a:sx n="125" d="100"/>
          <a:sy n="125" d="100"/>
        </p:scale>
        <p:origin x="354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5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CB14-A06B-4E7A-95A0-84D9DBB39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BFA0AE-617C-4942-ABBF-FBEE6E74A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18C6C-3198-4F03-BF4B-2DD422E9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60326-33BE-45A2-BB2D-BDB0B5D9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3CA30-05CC-426D-9131-AE2AD945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6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E7961-9A77-4A05-97E5-044E4E106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B6458-A066-47D0-82F4-A36FC41D8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8E15F-7DFE-456A-8E3D-25DDDEE7B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7109D-580C-4590-817C-1291AC96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FE349-C9CC-4454-91F1-142C2617B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0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1F35A1-65B6-4D97-A45A-16A61F495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8785F-7052-46F9-8F11-B1673F000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C8F75-4244-4E00-9C42-BC0FA6E68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635AB-E514-42E6-A013-8F76E442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1AB16-BE72-4461-B599-5C77FACE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85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025F8-BA02-4EDA-B76E-2E5735D3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7FFD-9B86-4E1C-8295-460D69842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A59F0-2148-4C97-B1AD-8C62657C2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34A20-0F38-4C77-B977-9AE52572D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1C9E1-46F9-4F09-A1FD-395B0C8C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96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E650-1E0A-45F1-8B69-C7BCDA0DB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FB80A-6E18-49EC-A33F-FF8771DB3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D3B28-B648-49A9-BAC7-712B8C71B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D847C-B9AB-4B9A-9164-55E5009B9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65FA9-1F2A-458B-94F7-CC34D3767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9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3930E-43F7-411A-A9F2-A295B352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B089C-69D4-439D-BE59-4A8F79A60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55DEF8-5DD1-451F-A1A1-25B8F20AC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20C5D-B18B-4C01-A8CD-A5292125A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53149-6A34-48B2-9375-58A90D73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906DD-EE5E-45CB-80D0-0E7BC3D8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38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E3A8F-329E-4653-B70E-B6E4891BD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AC2F9-5BAD-47D1-A496-E61F4BE2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524DA-B3CA-4036-B528-C3D3B7F3D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9C5F29-68E4-4D83-8374-A8C505843A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BDC84-5006-433A-AE0D-D317B10B8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A547ED-69F0-4E71-AF5D-31E9038B8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58189-2799-4D76-B76A-269593950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5659A-0E30-4B67-B809-281EA429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6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D202-526E-4C5A-922E-2002B01D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110BF-02FD-41E8-AB78-ECA15668D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62BA4-B908-4A3C-BC8E-53F20015F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DD02E-FBF5-4213-A24F-C5106342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48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796076-5C82-42D5-8BDC-4D641E26E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E0DA8-0252-495A-9E48-4999C3850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5E845-5351-47D4-B22C-F5A3BA64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92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218E8-227A-4EF6-B062-01A838A0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F91B8-F52E-4D3E-BC6F-2BE5F0DB0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9C1CD-3116-4A4C-88C9-786D4A6FB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712C9-7736-4A14-9748-40D18EA6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67FB1-B564-48B8-A5E5-F1DC6E85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A418C-C1C7-413E-A1EA-C0162EB3B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63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F15A8-FE11-4E62-BCEB-BF55E3C5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4D206A-1C68-4362-BE89-E296480DA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A14CA-4FD8-4AAA-B801-F7925F6F8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6899B-CF2C-4131-86C8-C892E7DB6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2C485-48C1-4DBD-91B7-C435030CF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384AB-8DA2-451C-BB55-C69986D2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7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BBF705-17E9-4C8C-944C-4A3AEF827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0A7B4-80BD-4347-88C0-EC316DF1E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E1654-A545-4283-82D4-9EA2823811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1A518-EF65-441B-ACAD-974797FB796F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89919-3844-4C1D-89B1-D997B984E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D2F57-99E3-4360-B213-AE5C52AF5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sv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aws.amazon.com/lambda/latest/dg/lambda-services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svg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3.svg"/><Relationship Id="rId7" Type="http://schemas.openxmlformats.org/officeDocument/2006/relationships/image" Target="../media/image106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svg"/><Relationship Id="rId4" Type="http://schemas.openxmlformats.org/officeDocument/2006/relationships/image" Target="../media/image92.png"/><Relationship Id="rId9" Type="http://schemas.openxmlformats.org/officeDocument/2006/relationships/image" Target="../media/image10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svg"/><Relationship Id="rId4" Type="http://schemas.openxmlformats.org/officeDocument/2006/relationships/image" Target="../media/image1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rverless.com/blog/google-cloud-functions-application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ghonscience.com/blog/2017/09/29/ml-scoring-service-on-aws-lambda/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7" Type="http://schemas.openxmlformats.org/officeDocument/2006/relationships/image" Target="../media/image131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svg"/><Relationship Id="rId4" Type="http://schemas.openxmlformats.org/officeDocument/2006/relationships/image" Target="../media/image1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7" Type="http://schemas.openxmlformats.org/officeDocument/2006/relationships/image" Target="../media/image145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143.svg"/><Relationship Id="rId4" Type="http://schemas.openxmlformats.org/officeDocument/2006/relationships/image" Target="../media/image1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0.jp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svg"/><Relationship Id="rId5" Type="http://schemas.openxmlformats.org/officeDocument/2006/relationships/image" Target="../media/image102.png"/><Relationship Id="rId4" Type="http://schemas.openxmlformats.org/officeDocument/2006/relationships/image" Target="../media/image1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sv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svg"/><Relationship Id="rId7" Type="http://schemas.openxmlformats.org/officeDocument/2006/relationships/image" Target="../media/image158.sv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6.svg"/><Relationship Id="rId4" Type="http://schemas.openxmlformats.org/officeDocument/2006/relationships/image" Target="../media/image1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sv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sv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2B9AF9-D5C4-4CBA-9810-0C76A04AF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86825B-1DEB-45E1-BDE3-E9F4FA4B76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1F906-C433-4C6C-ADDD-48DB3C095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8525" y="923925"/>
            <a:ext cx="7315200" cy="279082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Things you need to know to become a Serverless API Ninja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3304F6-F448-44E5-BE25-5A1B6F5AE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8525" y="3913776"/>
            <a:ext cx="6945086" cy="165576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Allan A. Chua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API Days Singapore 2020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62C0875-2E90-44AC-A980-4FAFF0BF6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8228" y="1758510"/>
            <a:ext cx="1775128" cy="177512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69F175B-7986-4A61-952F-CA80A958D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6752" y="1495169"/>
            <a:ext cx="478080" cy="48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81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838D212-6203-48B5-9473-541001174FE4}"/>
              </a:ext>
            </a:extLst>
          </p:cNvPr>
          <p:cNvSpPr txBox="1">
            <a:spLocks/>
          </p:cNvSpPr>
          <p:nvPr/>
        </p:nvSpPr>
        <p:spPr>
          <a:xfrm>
            <a:off x="832006" y="5257795"/>
            <a:ext cx="10369393" cy="8477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drove the cost of dev environments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DC042A8-8E06-41C2-B8EF-179D55310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2650" y="37877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C94BB1D-6B52-4C7C-BF73-B09DEC9EB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049464"/>
              </p:ext>
            </p:extLst>
          </p:nvPr>
        </p:nvGraphicFramePr>
        <p:xfrm>
          <a:off x="816887" y="3172960"/>
          <a:ext cx="3867151" cy="717541"/>
        </p:xfrm>
        <a:graphic>
          <a:graphicData uri="http://schemas.openxmlformats.org/drawingml/2006/table">
            <a:tbl>
              <a:tblPr/>
              <a:tblGrid>
                <a:gridCol w="3867151">
                  <a:extLst>
                    <a:ext uri="{9D8B030D-6E8A-4147-A177-3AD203B41FA5}">
                      <a16:colId xmlns:a16="http://schemas.microsoft.com/office/drawing/2014/main" val="908983407"/>
                    </a:ext>
                  </a:extLst>
                </a:gridCol>
              </a:tblGrid>
              <a:tr h="717541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$270.10 per cluster x 71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7920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62B7258-9AAF-4A61-B3DC-42D70B19DEAB}"/>
              </a:ext>
            </a:extLst>
          </p:cNvPr>
          <p:cNvSpPr txBox="1"/>
          <p:nvPr/>
        </p:nvSpPr>
        <p:spPr>
          <a:xfrm>
            <a:off x="714491" y="1916566"/>
            <a:ext cx="400836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$ 19,710</a:t>
            </a:r>
            <a:endParaRPr lang="en-US" sz="8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0052F-C516-4575-B720-45DE23061922}"/>
              </a:ext>
            </a:extLst>
          </p:cNvPr>
          <p:cNvSpPr txBox="1"/>
          <p:nvPr/>
        </p:nvSpPr>
        <p:spPr>
          <a:xfrm>
            <a:off x="7734068" y="1793456"/>
            <a:ext cx="267033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$ 0</a:t>
            </a:r>
            <a:endParaRPr lang="en-US" sz="96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424A71B-314F-423C-8116-7C38172610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267828"/>
              </p:ext>
            </p:extLst>
          </p:nvPr>
        </p:nvGraphicFramePr>
        <p:xfrm>
          <a:off x="6442231" y="3166855"/>
          <a:ext cx="4844894" cy="717541"/>
        </p:xfrm>
        <a:graphic>
          <a:graphicData uri="http://schemas.openxmlformats.org/drawingml/2006/table">
            <a:tbl>
              <a:tblPr/>
              <a:tblGrid>
                <a:gridCol w="4844894">
                  <a:extLst>
                    <a:ext uri="{9D8B030D-6E8A-4147-A177-3AD203B41FA5}">
                      <a16:colId xmlns:a16="http://schemas.microsoft.com/office/drawing/2014/main" val="908983407"/>
                    </a:ext>
                  </a:extLst>
                </a:gridCol>
              </a:tblGrid>
              <a:tr h="717541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Lambda based architecture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79207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AE406E-8C75-49BA-973C-894452AC5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512889"/>
              </p:ext>
            </p:extLst>
          </p:nvPr>
        </p:nvGraphicFramePr>
        <p:xfrm>
          <a:off x="816888" y="3822934"/>
          <a:ext cx="3867151" cy="717541"/>
        </p:xfrm>
        <a:graphic>
          <a:graphicData uri="http://schemas.openxmlformats.org/drawingml/2006/table">
            <a:tbl>
              <a:tblPr/>
              <a:tblGrid>
                <a:gridCol w="3867151">
                  <a:extLst>
                    <a:ext uri="{9D8B030D-6E8A-4147-A177-3AD203B41FA5}">
                      <a16:colId xmlns:a16="http://schemas.microsoft.com/office/drawing/2014/main" val="908983407"/>
                    </a:ext>
                  </a:extLst>
                </a:gridCol>
              </a:tblGrid>
              <a:tr h="717541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Traditional Architecture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792077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67A128C9-3ADB-4D36-AC61-4ADE4DFEC074}"/>
              </a:ext>
            </a:extLst>
          </p:cNvPr>
          <p:cNvSpPr/>
          <p:nvPr/>
        </p:nvSpPr>
        <p:spPr>
          <a:xfrm>
            <a:off x="5368771" y="2693139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73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DC7968-A53A-49B7-9C4A-229451AC84FD}"/>
              </a:ext>
            </a:extLst>
          </p:cNvPr>
          <p:cNvSpPr txBox="1">
            <a:spLocks/>
          </p:cNvSpPr>
          <p:nvPr/>
        </p:nvSpPr>
        <p:spPr>
          <a:xfrm>
            <a:off x="4001326" y="1933934"/>
            <a:ext cx="6028499" cy="23142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Working with AWS Lambda </a:t>
            </a:r>
          </a:p>
          <a:p>
            <a:pPr algn="l">
              <a:lnSpc>
                <a:spcPct val="120000"/>
              </a:lnSpc>
            </a:pP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way more convenient with</a:t>
            </a:r>
            <a: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l">
              <a:lnSpc>
                <a:spcPct val="120000"/>
              </a:lnSpc>
            </a:pPr>
            <a:r>
              <a:rPr lang="en-US" sz="48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AUTOMATION</a:t>
            </a:r>
            <a:endParaRPr lang="en-US" sz="3600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DB7F863-0A4E-4E73-9CB0-0E8DA6A09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6501" y="3755804"/>
            <a:ext cx="1108235" cy="110823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B3660CA-9E6C-4EF0-942D-10DF4AFA4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6464" y="3890167"/>
            <a:ext cx="1134173" cy="9210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DB75893-DEFC-42A9-A3DB-98B201C7A7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50" y="1453123"/>
            <a:ext cx="1747170" cy="23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80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755C4EA-AB3F-45E0-BB41-0F21E820AF75}"/>
              </a:ext>
            </a:extLst>
          </p:cNvPr>
          <p:cNvSpPr txBox="1">
            <a:spLocks/>
          </p:cNvSpPr>
          <p:nvPr/>
        </p:nvSpPr>
        <p:spPr>
          <a:xfrm>
            <a:off x="597821" y="3293851"/>
            <a:ext cx="2383091" cy="12953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Reliable &amp; Repeatable Builds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509A7D9-ADCB-46D9-90B9-3F9C921749FE}"/>
              </a:ext>
            </a:extLst>
          </p:cNvPr>
          <p:cNvSpPr txBox="1">
            <a:spLocks/>
          </p:cNvSpPr>
          <p:nvPr/>
        </p:nvSpPr>
        <p:spPr>
          <a:xfrm>
            <a:off x="3277748" y="3293850"/>
            <a:ext cx="2276475" cy="8368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Reduced Human Errors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2DA4F0E-DF35-42CE-95A8-27CECB1C65DC}"/>
              </a:ext>
            </a:extLst>
          </p:cNvPr>
          <p:cNvSpPr txBox="1">
            <a:spLocks/>
          </p:cNvSpPr>
          <p:nvPr/>
        </p:nvSpPr>
        <p:spPr>
          <a:xfrm>
            <a:off x="5851059" y="3227175"/>
            <a:ext cx="2567920" cy="4662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Maintainability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8E967AC-0D77-4B2B-9C0D-434D1AB23181}"/>
              </a:ext>
            </a:extLst>
          </p:cNvPr>
          <p:cNvSpPr txBox="1">
            <a:spLocks/>
          </p:cNvSpPr>
          <p:nvPr/>
        </p:nvSpPr>
        <p:spPr>
          <a:xfrm>
            <a:off x="3053201" y="5171175"/>
            <a:ext cx="6085595" cy="11049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Benefits of Automation in API Development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35B0F86-D5B8-4107-9B7A-2DE042B96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508" y="1621477"/>
            <a:ext cx="1476376" cy="147637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1321BDE-517D-473C-9D5F-66B8FCDF4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7797" y="1621477"/>
            <a:ext cx="1476376" cy="147637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E26E2A8-2F93-4635-A730-529662450D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6831" y="1607474"/>
            <a:ext cx="1476376" cy="147637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D4919D7-3B32-48AD-9261-9C1018A3BD65}"/>
              </a:ext>
            </a:extLst>
          </p:cNvPr>
          <p:cNvSpPr txBox="1">
            <a:spLocks/>
          </p:cNvSpPr>
          <p:nvPr/>
        </p:nvSpPr>
        <p:spPr>
          <a:xfrm>
            <a:off x="8715815" y="3293850"/>
            <a:ext cx="2879285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Protects businesses from developer turnover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B64E553-8976-43A1-B216-C723F5BA9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64143" y="1635480"/>
            <a:ext cx="1462373" cy="146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45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C019A20-F13E-44A0-A721-FBF0213C0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5045" y="1564062"/>
            <a:ext cx="2812399" cy="228403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755C4EA-AB3F-45E0-BB41-0F21E820AF75}"/>
              </a:ext>
            </a:extLst>
          </p:cNvPr>
          <p:cNvSpPr txBox="1">
            <a:spLocks/>
          </p:cNvSpPr>
          <p:nvPr/>
        </p:nvSpPr>
        <p:spPr>
          <a:xfrm>
            <a:off x="974525" y="4243013"/>
            <a:ext cx="3313437" cy="4877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Shell Scripting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509A7D9-ADCB-46D9-90B9-3F9C921749FE}"/>
              </a:ext>
            </a:extLst>
          </p:cNvPr>
          <p:cNvSpPr txBox="1">
            <a:spLocks/>
          </p:cNvSpPr>
          <p:nvPr/>
        </p:nvSpPr>
        <p:spPr>
          <a:xfrm>
            <a:off x="4806443" y="1222749"/>
            <a:ext cx="7093457" cy="29666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Deployment Automation (CI/CD)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Dependency Management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Decommissioning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Validation Tasks</a:t>
            </a:r>
          </a:p>
        </p:txBody>
      </p:sp>
    </p:spTree>
    <p:extLst>
      <p:ext uri="{BB962C8B-B14F-4D97-AF65-F5344CB8AC3E}">
        <p14:creationId xmlns:p14="http://schemas.microsoft.com/office/powerpoint/2010/main" val="360606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3FA89-9CFF-42A2-AC25-143D6F2B7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71" y="1329950"/>
            <a:ext cx="2354804" cy="3103512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9509A7D9-ADCB-46D9-90B9-3F9C921749FE}"/>
              </a:ext>
            </a:extLst>
          </p:cNvPr>
          <p:cNvSpPr txBox="1">
            <a:spLocks/>
          </p:cNvSpPr>
          <p:nvPr/>
        </p:nvSpPr>
        <p:spPr>
          <a:xfrm>
            <a:off x="1217071" y="4562474"/>
            <a:ext cx="2453229" cy="5810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AWS SAM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57857CD-0E02-4EF0-9D2E-913D4EAEEF59}"/>
              </a:ext>
            </a:extLst>
          </p:cNvPr>
          <p:cNvSpPr txBox="1">
            <a:spLocks/>
          </p:cNvSpPr>
          <p:nvPr/>
        </p:nvSpPr>
        <p:spPr>
          <a:xfrm>
            <a:off x="4284121" y="1653800"/>
            <a:ext cx="6585457" cy="2009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Definition of Serverless Resources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Local testing of functions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Shorthand Syntax for Cloud Formation</a:t>
            </a:r>
          </a:p>
        </p:txBody>
      </p:sp>
    </p:spTree>
    <p:extLst>
      <p:ext uri="{BB962C8B-B14F-4D97-AF65-F5344CB8AC3E}">
        <p14:creationId xmlns:p14="http://schemas.microsoft.com/office/powerpoint/2010/main" val="758573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569BAFF-2874-4BFD-AF3E-25257D6BA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065" y="1320870"/>
            <a:ext cx="2276511" cy="2774879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2DA4F0E-DF35-42CE-95A8-27CECB1C65DC}"/>
              </a:ext>
            </a:extLst>
          </p:cNvPr>
          <p:cNvSpPr txBox="1">
            <a:spLocks/>
          </p:cNvSpPr>
          <p:nvPr/>
        </p:nvSpPr>
        <p:spPr>
          <a:xfrm>
            <a:off x="707595" y="4229100"/>
            <a:ext cx="3205450" cy="5781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Formation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B3BF08-A9AF-4074-AFAE-E20A815C943D}"/>
              </a:ext>
            </a:extLst>
          </p:cNvPr>
          <p:cNvSpPr txBox="1">
            <a:spLocks/>
          </p:cNvSpPr>
          <p:nvPr/>
        </p:nvSpPr>
        <p:spPr>
          <a:xfrm>
            <a:off x="4284121" y="1653799"/>
            <a:ext cx="6585457" cy="25753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Definition of AWS resources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Grouping of AWS resources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 syntax used by SAM and other frameworks</a:t>
            </a:r>
          </a:p>
        </p:txBody>
      </p:sp>
    </p:spTree>
    <p:extLst>
      <p:ext uri="{BB962C8B-B14F-4D97-AF65-F5344CB8AC3E}">
        <p14:creationId xmlns:p14="http://schemas.microsoft.com/office/powerpoint/2010/main" val="546124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2DA4F0E-DF35-42CE-95A8-27CECB1C65DC}"/>
              </a:ext>
            </a:extLst>
          </p:cNvPr>
          <p:cNvSpPr txBox="1">
            <a:spLocks/>
          </p:cNvSpPr>
          <p:nvPr/>
        </p:nvSpPr>
        <p:spPr>
          <a:xfrm>
            <a:off x="1109897" y="4238044"/>
            <a:ext cx="2810098" cy="9054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Automation Sample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81839-72F8-4A2E-83D0-30F5E796E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63" y="1132073"/>
            <a:ext cx="2975765" cy="297576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B8A80F5-EA1D-455F-9B82-FC94627CAAF9}"/>
              </a:ext>
            </a:extLst>
          </p:cNvPr>
          <p:cNvSpPr txBox="1">
            <a:spLocks/>
          </p:cNvSpPr>
          <p:nvPr/>
        </p:nvSpPr>
        <p:spPr>
          <a:xfrm>
            <a:off x="5245900" y="1058838"/>
            <a:ext cx="5066943" cy="45786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Shell Scripts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 Dependencies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Release API + Tables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Decommissioning</a:t>
            </a:r>
          </a:p>
          <a:p>
            <a:pPr marL="514350" indent="-51435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 Template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 Gateway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 Key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Usage Plan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Lambda APIs</a:t>
            </a:r>
          </a:p>
          <a:p>
            <a:pPr marL="514350" indent="-51435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Formation</a:t>
            </a: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Dynamo DBs</a:t>
            </a:r>
          </a:p>
        </p:txBody>
      </p:sp>
    </p:spTree>
    <p:extLst>
      <p:ext uri="{BB962C8B-B14F-4D97-AF65-F5344CB8AC3E}">
        <p14:creationId xmlns:p14="http://schemas.microsoft.com/office/powerpoint/2010/main" val="2613968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9FD61-626C-4E76-8565-35C9571BC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990600"/>
            <a:ext cx="7324725" cy="4876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F81839-72F8-4A2E-83D0-30F5E796E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390" y="4224738"/>
            <a:ext cx="2097136" cy="2097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C999E1-FEAC-4CF9-8408-B6A81EF45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739" y="536126"/>
            <a:ext cx="5214787" cy="33119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80D6263-766F-4B86-8A46-AD2AE842E553}"/>
              </a:ext>
            </a:extLst>
          </p:cNvPr>
          <p:cNvSpPr txBox="1">
            <a:spLocks/>
          </p:cNvSpPr>
          <p:nvPr/>
        </p:nvSpPr>
        <p:spPr>
          <a:xfrm>
            <a:off x="594494" y="5978406"/>
            <a:ext cx="9820276" cy="686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Have fun playing with the IAC trainers.</a:t>
            </a:r>
          </a:p>
        </p:txBody>
      </p:sp>
    </p:spTree>
    <p:extLst>
      <p:ext uri="{BB962C8B-B14F-4D97-AF65-F5344CB8AC3E}">
        <p14:creationId xmlns:p14="http://schemas.microsoft.com/office/powerpoint/2010/main" val="1437502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DC7968-A53A-49B7-9C4A-229451AC84FD}"/>
              </a:ext>
            </a:extLst>
          </p:cNvPr>
          <p:cNvSpPr txBox="1">
            <a:spLocks/>
          </p:cNvSpPr>
          <p:nvPr/>
        </p:nvSpPr>
        <p:spPr>
          <a:xfrm>
            <a:off x="4068734" y="1602463"/>
            <a:ext cx="5305854" cy="281846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Serverless </a:t>
            </a:r>
          </a:p>
          <a:p>
            <a:pPr algn="l"/>
            <a:r>
              <a:rPr lang="en-US" sz="6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</a:t>
            </a:r>
            <a:r>
              <a:rPr lang="en-US" sz="66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limited </a:t>
            </a:r>
          </a:p>
          <a:p>
            <a:pPr algn="l"/>
            <a:r>
              <a:rPr lang="en-US" sz="6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Lambdas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42D6746-57E6-4CA4-999D-3DF8B2530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3281" y="1952604"/>
            <a:ext cx="838606" cy="858173"/>
          </a:xfrm>
          <a:prstGeom prst="rect">
            <a:avLst/>
          </a:prstGeom>
        </p:spPr>
      </p:pic>
      <p:sp>
        <p:nvSpPr>
          <p:cNvPr id="4" name="Flowchart: Direct Access Storage 3">
            <a:extLst>
              <a:ext uri="{FF2B5EF4-FFF2-40B4-BE49-F238E27FC236}">
                <a16:creationId xmlns:a16="http://schemas.microsoft.com/office/drawing/2014/main" id="{12D8AAAC-12AA-42E2-A55D-DFF1EB5115C6}"/>
              </a:ext>
            </a:extLst>
          </p:cNvPr>
          <p:cNvSpPr/>
          <p:nvPr/>
        </p:nvSpPr>
        <p:spPr>
          <a:xfrm>
            <a:off x="2258461" y="2279088"/>
            <a:ext cx="1262132" cy="570229"/>
          </a:xfrm>
          <a:prstGeom prst="flowChartMagneticDrum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BB98FFA-E87D-426C-AC31-AA7829694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9355" y="3213830"/>
            <a:ext cx="935012" cy="9350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1EF75B4-1B7C-4318-B79A-4BC8BEBC57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8533" y="3336635"/>
            <a:ext cx="1084290" cy="108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63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838D212-6203-48B5-9473-541001174FE4}"/>
              </a:ext>
            </a:extLst>
          </p:cNvPr>
          <p:cNvSpPr txBox="1">
            <a:spLocks/>
          </p:cNvSpPr>
          <p:nvPr/>
        </p:nvSpPr>
        <p:spPr>
          <a:xfrm>
            <a:off x="1381125" y="981074"/>
            <a:ext cx="7591425" cy="2676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most common </a:t>
            </a:r>
            <a:r>
              <a:rPr lang="en-US" sz="48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misconception</a:t>
            </a:r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about serverless is: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F6C7B-57D6-4959-838E-82DBFE4586BC}"/>
              </a:ext>
            </a:extLst>
          </p:cNvPr>
          <p:cNvSpPr txBox="1"/>
          <p:nvPr/>
        </p:nvSpPr>
        <p:spPr>
          <a:xfrm>
            <a:off x="1266824" y="4203139"/>
            <a:ext cx="1032827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6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Serverless = AWS Lambda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66A2A2-07F2-4BAF-B660-0229B4C54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3275" y="1191546"/>
            <a:ext cx="2409825" cy="24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7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5AE195-A719-4D32-A83D-99256AA70305}"/>
              </a:ext>
            </a:extLst>
          </p:cNvPr>
          <p:cNvSpPr txBox="1">
            <a:spLocks/>
          </p:cNvSpPr>
          <p:nvPr/>
        </p:nvSpPr>
        <p:spPr>
          <a:xfrm>
            <a:off x="4366830" y="5130100"/>
            <a:ext cx="7285227" cy="6815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080D8-39A3-47CA-9293-B8EDBA4E5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9" y="1850648"/>
            <a:ext cx="2507707" cy="2507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3712C4-78C5-4C0E-B221-668274296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245" y="3578771"/>
            <a:ext cx="1625757" cy="16257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F54FF3-7B5E-428C-AF36-283B43F846A5}"/>
              </a:ext>
            </a:extLst>
          </p:cNvPr>
          <p:cNvSpPr txBox="1"/>
          <p:nvPr/>
        </p:nvSpPr>
        <p:spPr>
          <a:xfrm>
            <a:off x="8500694" y="5266215"/>
            <a:ext cx="2914860" cy="1002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Writing a Book about Serverless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1442C-0C88-4D37-9908-B86AE7B4853C}"/>
              </a:ext>
            </a:extLst>
          </p:cNvPr>
          <p:cNvSpPr txBox="1"/>
          <p:nvPr/>
        </p:nvSpPr>
        <p:spPr>
          <a:xfrm>
            <a:off x="1370212" y="4358355"/>
            <a:ext cx="1883817" cy="522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Allan Chua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297DFD-2AD2-4B6B-A44E-90E0B80592BF}"/>
              </a:ext>
            </a:extLst>
          </p:cNvPr>
          <p:cNvSpPr txBox="1"/>
          <p:nvPr/>
        </p:nvSpPr>
        <p:spPr>
          <a:xfrm>
            <a:off x="4647728" y="2188809"/>
            <a:ext cx="3702622" cy="1002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Solutions &amp; Integrations Architect @ FWD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0DFA97BA-6F07-4FE9-ADF4-C821CA12E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6054" y="571961"/>
            <a:ext cx="1480794" cy="14807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00B2FF-FD86-48F2-A080-E7274BB93F8F}"/>
              </a:ext>
            </a:extLst>
          </p:cNvPr>
          <p:cNvSpPr txBox="1"/>
          <p:nvPr/>
        </p:nvSpPr>
        <p:spPr>
          <a:xfrm>
            <a:off x="8500694" y="2188809"/>
            <a:ext cx="3073754" cy="1002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AWS Certified Solution Architect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83CFA9-7F70-4CA3-910E-9C8E8208B2FB}"/>
              </a:ext>
            </a:extLst>
          </p:cNvPr>
          <p:cNvSpPr txBox="1"/>
          <p:nvPr/>
        </p:nvSpPr>
        <p:spPr>
          <a:xfrm>
            <a:off x="4944582" y="5262919"/>
            <a:ext cx="2914860" cy="1002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Years of Experience with Serverless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12A8BE-389A-4965-A269-6422D3964BE3}"/>
              </a:ext>
            </a:extLst>
          </p:cNvPr>
          <p:cNvSpPr txBox="1"/>
          <p:nvPr/>
        </p:nvSpPr>
        <p:spPr>
          <a:xfrm>
            <a:off x="5415018" y="3479100"/>
            <a:ext cx="2009147" cy="1668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8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1.5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2236476-440F-4E7E-B9C7-0A830CA4FB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299" y="526751"/>
            <a:ext cx="1605651" cy="160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55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838D212-6203-48B5-9473-541001174FE4}"/>
              </a:ext>
            </a:extLst>
          </p:cNvPr>
          <p:cNvSpPr txBox="1">
            <a:spLocks/>
          </p:cNvSpPr>
          <p:nvPr/>
        </p:nvSpPr>
        <p:spPr>
          <a:xfrm>
            <a:off x="1276350" y="4065507"/>
            <a:ext cx="9382125" cy="1623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Any AWS service that </a:t>
            </a:r>
            <a:r>
              <a:rPr lang="en-US" sz="4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 don’t manage at the OS level 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serverless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3AC11C18-765E-4A0B-8FC5-F907A1B37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4363" y="2056982"/>
            <a:ext cx="1234325" cy="1234325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A7516333-6CB4-45B7-BF2C-D325C206CE6D}"/>
              </a:ext>
            </a:extLst>
          </p:cNvPr>
          <p:cNvSpPr txBox="1">
            <a:spLocks/>
          </p:cNvSpPr>
          <p:nvPr/>
        </p:nvSpPr>
        <p:spPr>
          <a:xfrm>
            <a:off x="1438275" y="3400425"/>
            <a:ext cx="1553534" cy="4000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Database</a:t>
            </a:r>
          </a:p>
        </p:txBody>
      </p:sp>
      <p:sp>
        <p:nvSpPr>
          <p:cNvPr id="57" name="Flowchart: Direct Access Storage 56">
            <a:extLst>
              <a:ext uri="{FF2B5EF4-FFF2-40B4-BE49-F238E27FC236}">
                <a16:creationId xmlns:a16="http://schemas.microsoft.com/office/drawing/2014/main" id="{F451DDBE-2BDB-4C07-8AFF-EEE6CA378104}"/>
              </a:ext>
            </a:extLst>
          </p:cNvPr>
          <p:cNvSpPr/>
          <p:nvPr/>
        </p:nvSpPr>
        <p:spPr>
          <a:xfrm>
            <a:off x="3856307" y="2460544"/>
            <a:ext cx="1372837" cy="503400"/>
          </a:xfrm>
          <a:prstGeom prst="flowChartMagneticDrum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BE2FE79F-7760-4FC6-A820-909C4E21697B}"/>
              </a:ext>
            </a:extLst>
          </p:cNvPr>
          <p:cNvSpPr txBox="1">
            <a:spLocks/>
          </p:cNvSpPr>
          <p:nvPr/>
        </p:nvSpPr>
        <p:spPr>
          <a:xfrm>
            <a:off x="3765959" y="3400425"/>
            <a:ext cx="1553534" cy="4000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Queues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F4BCC4E0-F7B1-4B19-BA0C-B9BB9A153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7461" y="1969606"/>
            <a:ext cx="1214437" cy="1214437"/>
          </a:xfrm>
          <a:prstGeom prst="rect">
            <a:avLst/>
          </a:prstGeom>
        </p:spPr>
      </p:pic>
      <p:sp>
        <p:nvSpPr>
          <p:cNvPr id="61" name="Title 1">
            <a:extLst>
              <a:ext uri="{FF2B5EF4-FFF2-40B4-BE49-F238E27FC236}">
                <a16:creationId xmlns:a16="http://schemas.microsoft.com/office/drawing/2014/main" id="{FF9AE71C-64DD-4399-B233-A93AB31AC086}"/>
              </a:ext>
            </a:extLst>
          </p:cNvPr>
          <p:cNvSpPr txBox="1">
            <a:spLocks/>
          </p:cNvSpPr>
          <p:nvPr/>
        </p:nvSpPr>
        <p:spPr>
          <a:xfrm>
            <a:off x="6093642" y="3400425"/>
            <a:ext cx="1774007" cy="4000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 Buckets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618DB0C8-135D-4DFB-B162-A4166C4530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56561" y="2186707"/>
            <a:ext cx="1000125" cy="1000125"/>
          </a:xfrm>
          <a:prstGeom prst="rect">
            <a:avLst/>
          </a:prstGeom>
        </p:spPr>
      </p:pic>
      <p:sp>
        <p:nvSpPr>
          <p:cNvPr id="64" name="Title 1">
            <a:extLst>
              <a:ext uri="{FF2B5EF4-FFF2-40B4-BE49-F238E27FC236}">
                <a16:creationId xmlns:a16="http://schemas.microsoft.com/office/drawing/2014/main" id="{A6BC080E-466D-4CE2-8A40-B66DCD824081}"/>
              </a:ext>
            </a:extLst>
          </p:cNvPr>
          <p:cNvSpPr txBox="1">
            <a:spLocks/>
          </p:cNvSpPr>
          <p:nvPr/>
        </p:nvSpPr>
        <p:spPr>
          <a:xfrm>
            <a:off x="8369619" y="3400425"/>
            <a:ext cx="1965006" cy="4000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 / CD Tools</a:t>
            </a:r>
          </a:p>
        </p:txBody>
      </p:sp>
    </p:spTree>
    <p:extLst>
      <p:ext uri="{BB962C8B-B14F-4D97-AF65-F5344CB8AC3E}">
        <p14:creationId xmlns:p14="http://schemas.microsoft.com/office/powerpoint/2010/main" val="1710779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838D212-6203-48B5-9473-541001174FE4}"/>
              </a:ext>
            </a:extLst>
          </p:cNvPr>
          <p:cNvSpPr txBox="1">
            <a:spLocks/>
          </p:cNvSpPr>
          <p:nvPr/>
        </p:nvSpPr>
        <p:spPr>
          <a:xfrm>
            <a:off x="2513567" y="4538659"/>
            <a:ext cx="7114295" cy="11810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most popular AWS serverless services for building APIs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A56135E-D104-4FCA-9129-E4A87B9A80FD}"/>
              </a:ext>
            </a:extLst>
          </p:cNvPr>
          <p:cNvGrpSpPr/>
          <p:nvPr/>
        </p:nvGrpSpPr>
        <p:grpSpPr>
          <a:xfrm>
            <a:off x="1113425" y="2138361"/>
            <a:ext cx="1867859" cy="1676399"/>
            <a:chOff x="1869595" y="809628"/>
            <a:chExt cx="1867859" cy="1676399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1D25BD7D-E54A-423B-AD27-B37878681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59770" y="809628"/>
              <a:ext cx="1240858" cy="1240858"/>
            </a:xfrm>
            <a:prstGeom prst="rect">
              <a:avLst/>
            </a:prstGeom>
          </p:spPr>
        </p:pic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C96AC1E5-52F1-4039-A7EB-54AD4AD6D594}"/>
                </a:ext>
              </a:extLst>
            </p:cNvPr>
            <p:cNvSpPr txBox="1">
              <a:spLocks/>
            </p:cNvSpPr>
            <p:nvPr/>
          </p:nvSpPr>
          <p:spPr>
            <a:xfrm>
              <a:off x="1869595" y="2124077"/>
              <a:ext cx="1867859" cy="36195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DynamoDB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D0BC1A7-B7F1-4FB8-AD0D-CA2D12B2E32F}"/>
              </a:ext>
            </a:extLst>
          </p:cNvPr>
          <p:cNvGrpSpPr/>
          <p:nvPr/>
        </p:nvGrpSpPr>
        <p:grpSpPr>
          <a:xfrm>
            <a:off x="3093346" y="2152647"/>
            <a:ext cx="2055506" cy="1676399"/>
            <a:chOff x="3756171" y="804864"/>
            <a:chExt cx="2055506" cy="1676399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18E13EBD-9073-42FF-9554-BCDFA09A3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76706" y="804864"/>
              <a:ext cx="1214436" cy="1214436"/>
            </a:xfrm>
            <a:prstGeom prst="rect">
              <a:avLst/>
            </a:prstGeom>
          </p:spPr>
        </p:pic>
        <p:sp>
          <p:nvSpPr>
            <p:cNvPr id="35" name="Title 1">
              <a:extLst>
                <a:ext uri="{FF2B5EF4-FFF2-40B4-BE49-F238E27FC236}">
                  <a16:creationId xmlns:a16="http://schemas.microsoft.com/office/drawing/2014/main" id="{DA4180C1-8593-4CD5-AFE2-5DA3F0998C71}"/>
                </a:ext>
              </a:extLst>
            </p:cNvPr>
            <p:cNvSpPr txBox="1">
              <a:spLocks/>
            </p:cNvSpPr>
            <p:nvPr/>
          </p:nvSpPr>
          <p:spPr>
            <a:xfrm>
              <a:off x="3756171" y="2119313"/>
              <a:ext cx="2055506" cy="36195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Lambda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F1168D-A2FA-47D4-8671-4C346354920F}"/>
              </a:ext>
            </a:extLst>
          </p:cNvPr>
          <p:cNvGrpSpPr/>
          <p:nvPr/>
        </p:nvGrpSpPr>
        <p:grpSpPr>
          <a:xfrm>
            <a:off x="5453973" y="2152647"/>
            <a:ext cx="1240858" cy="1662113"/>
            <a:chOff x="6096000" y="814388"/>
            <a:chExt cx="1240858" cy="1662113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B20E5B33-2BB1-430D-975C-B105D55B7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6000" y="814388"/>
              <a:ext cx="1240858" cy="1240858"/>
            </a:xfrm>
            <a:prstGeom prst="rect">
              <a:avLst/>
            </a:prstGeom>
          </p:spPr>
        </p:pic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C0E0FFA1-8FB2-43E6-AAE5-B9670539CDDC}"/>
                </a:ext>
              </a:extLst>
            </p:cNvPr>
            <p:cNvSpPr txBox="1">
              <a:spLocks/>
            </p:cNvSpPr>
            <p:nvPr/>
          </p:nvSpPr>
          <p:spPr>
            <a:xfrm>
              <a:off x="6143623" y="2114551"/>
              <a:ext cx="1138238" cy="36195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SQS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874F3A3-ACAA-4E4B-82E4-B93620022915}"/>
              </a:ext>
            </a:extLst>
          </p:cNvPr>
          <p:cNvGrpSpPr/>
          <p:nvPr/>
        </p:nvGrpSpPr>
        <p:grpSpPr>
          <a:xfrm>
            <a:off x="7172431" y="2138361"/>
            <a:ext cx="1688280" cy="1652591"/>
            <a:chOff x="3545181" y="3047995"/>
            <a:chExt cx="1688280" cy="1652591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43511A88-9AE8-49B9-B56A-554B3626C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73069" y="3047995"/>
              <a:ext cx="1214437" cy="1214437"/>
            </a:xfrm>
            <a:prstGeom prst="rect">
              <a:avLst/>
            </a:prstGeom>
          </p:spPr>
        </p:pic>
        <p:sp>
          <p:nvSpPr>
            <p:cNvPr id="45" name="Title 1">
              <a:extLst>
                <a:ext uri="{FF2B5EF4-FFF2-40B4-BE49-F238E27FC236}">
                  <a16:creationId xmlns:a16="http://schemas.microsoft.com/office/drawing/2014/main" id="{067C43BB-41D7-4A46-8D09-D652CA95784C}"/>
                </a:ext>
              </a:extLst>
            </p:cNvPr>
            <p:cNvSpPr txBox="1">
              <a:spLocks/>
            </p:cNvSpPr>
            <p:nvPr/>
          </p:nvSpPr>
          <p:spPr>
            <a:xfrm>
              <a:off x="3545181" y="4338636"/>
              <a:ext cx="1688280" cy="36195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X Ray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BAAF26D-4BFA-44B5-ADC2-E621549055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84178" y="2138361"/>
            <a:ext cx="1128713" cy="112871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BCC962D-6F4E-478B-94AA-EF429700039C}"/>
              </a:ext>
            </a:extLst>
          </p:cNvPr>
          <p:cNvSpPr txBox="1">
            <a:spLocks/>
          </p:cNvSpPr>
          <p:nvPr/>
        </p:nvSpPr>
        <p:spPr>
          <a:xfrm>
            <a:off x="9204394" y="3457571"/>
            <a:ext cx="1688280" cy="361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 Gateway</a:t>
            </a:r>
          </a:p>
        </p:txBody>
      </p:sp>
    </p:spTree>
    <p:extLst>
      <p:ext uri="{BB962C8B-B14F-4D97-AF65-F5344CB8AC3E}">
        <p14:creationId xmlns:p14="http://schemas.microsoft.com/office/powerpoint/2010/main" val="3244281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DC7968-A53A-49B7-9C4A-229451AC84FD}"/>
              </a:ext>
            </a:extLst>
          </p:cNvPr>
          <p:cNvSpPr txBox="1">
            <a:spLocks/>
          </p:cNvSpPr>
          <p:nvPr/>
        </p:nvSpPr>
        <p:spPr>
          <a:xfrm>
            <a:off x="3454402" y="1670151"/>
            <a:ext cx="7886698" cy="29653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AWS Lambda have a </a:t>
            </a:r>
          </a:p>
          <a:p>
            <a:pPr algn="l">
              <a:lnSpc>
                <a:spcPct val="110000"/>
              </a:lnSpc>
            </a:pPr>
            <a:r>
              <a:rPr lang="en-US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good amount of</a:t>
            </a:r>
          </a:p>
          <a:p>
            <a:pPr algn="l">
              <a:lnSpc>
                <a:spcPct val="110000"/>
              </a:lnSpc>
            </a:pPr>
            <a:r>
              <a:rPr lang="en-US" sz="66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 Points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899DF96-017C-4234-B539-C71A1C641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052" y="2152751"/>
            <a:ext cx="2368449" cy="236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77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838D212-6203-48B5-9473-541001174FE4}"/>
              </a:ext>
            </a:extLst>
          </p:cNvPr>
          <p:cNvSpPr txBox="1">
            <a:spLocks/>
          </p:cNvSpPr>
          <p:nvPr/>
        </p:nvSpPr>
        <p:spPr>
          <a:xfrm>
            <a:off x="1276350" y="4065507"/>
            <a:ext cx="9382125" cy="1623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Tons of people are </a:t>
            </a:r>
            <a:r>
              <a:rPr lang="en-US" sz="4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skeptical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about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Lambda’s integration capabilities.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7E48C3E-F8CD-4E09-BD77-3EBE63A22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0850" y="1354218"/>
            <a:ext cx="2470150" cy="24701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CB83D5A-854D-4D85-879D-4C67581CC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6900" y="428664"/>
            <a:ext cx="1481057" cy="148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63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6C3CDD-9C17-4769-9D7A-877A9F4B42C5}"/>
              </a:ext>
            </a:extLst>
          </p:cNvPr>
          <p:cNvGrpSpPr/>
          <p:nvPr/>
        </p:nvGrpSpPr>
        <p:grpSpPr>
          <a:xfrm>
            <a:off x="568325" y="568050"/>
            <a:ext cx="7143750" cy="1743075"/>
            <a:chOff x="2524125" y="2557462"/>
            <a:chExt cx="7143750" cy="17430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1C4464-D8B4-43E5-82A0-67C47A2FF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4125" y="2557462"/>
              <a:ext cx="7143750" cy="174307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335A3A-56F7-4035-B306-DF143138B3BA}"/>
                </a:ext>
              </a:extLst>
            </p:cNvPr>
            <p:cNvSpPr/>
            <p:nvPr/>
          </p:nvSpPr>
          <p:spPr>
            <a:xfrm>
              <a:off x="2946400" y="2557462"/>
              <a:ext cx="533400" cy="495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B9A21A-5599-42E5-80B8-EA56AD673941}"/>
                </a:ext>
              </a:extLst>
            </p:cNvPr>
            <p:cNvSpPr/>
            <p:nvPr/>
          </p:nvSpPr>
          <p:spPr>
            <a:xfrm>
              <a:off x="3479800" y="2557462"/>
              <a:ext cx="1282700" cy="2476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4070CC70-B353-4211-B252-890754A5001A}"/>
              </a:ext>
            </a:extLst>
          </p:cNvPr>
          <p:cNvSpPr txBox="1">
            <a:spLocks/>
          </p:cNvSpPr>
          <p:nvPr/>
        </p:nvSpPr>
        <p:spPr>
          <a:xfrm>
            <a:off x="2339975" y="4546875"/>
            <a:ext cx="7512050" cy="1623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 in 2016 people are bashing lambda big time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48B540-CEC3-4C43-93FD-FF6141247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413" y="2879175"/>
            <a:ext cx="6249988" cy="128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89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070CC70-B353-4211-B252-890754A5001A}"/>
              </a:ext>
            </a:extLst>
          </p:cNvPr>
          <p:cNvSpPr txBox="1">
            <a:spLocks/>
          </p:cNvSpPr>
          <p:nvPr/>
        </p:nvSpPr>
        <p:spPr>
          <a:xfrm>
            <a:off x="1282701" y="1498600"/>
            <a:ext cx="9931400" cy="4318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 hey, it has been almost </a:t>
            </a:r>
          </a:p>
          <a:p>
            <a:pPr algn="l">
              <a:lnSpc>
                <a:spcPct val="120000"/>
              </a:lnSpc>
            </a:pPr>
            <a:r>
              <a:rPr lang="en-US" sz="8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 years since 2016.</a:t>
            </a:r>
          </a:p>
          <a:p>
            <a:pPr algn="l">
              <a:lnSpc>
                <a:spcPct val="120000"/>
              </a:lnSpc>
            </a:pPr>
            <a:endParaRPr lang="en-US" sz="4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20000"/>
              </a:lnSpc>
            </a:pPr>
            <a: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AWS Introduced cool integrations since</a:t>
            </a:r>
          </a:p>
        </p:txBody>
      </p:sp>
    </p:spTree>
    <p:extLst>
      <p:ext uri="{BB962C8B-B14F-4D97-AF65-F5344CB8AC3E}">
        <p14:creationId xmlns:p14="http://schemas.microsoft.com/office/powerpoint/2010/main" val="4285562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F0EFB8-A845-458E-AD1A-23559A181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0"/>
            <a:ext cx="9702800" cy="57556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CB81F2-C10F-4930-8A78-0F6F57661D88}"/>
              </a:ext>
            </a:extLst>
          </p:cNvPr>
          <p:cNvSpPr txBox="1"/>
          <p:nvPr/>
        </p:nvSpPr>
        <p:spPr>
          <a:xfrm>
            <a:off x="1244600" y="5922090"/>
            <a:ext cx="9702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Basic CQRS using Lambda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28336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CB81F2-C10F-4930-8A78-0F6F57661D88}"/>
              </a:ext>
            </a:extLst>
          </p:cNvPr>
          <p:cNvSpPr txBox="1"/>
          <p:nvPr/>
        </p:nvSpPr>
        <p:spPr>
          <a:xfrm>
            <a:off x="1244600" y="5922090"/>
            <a:ext cx="9702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CQRS &amp; DynamoDB Streaming </a:t>
            </a:r>
            <a:endParaRPr lang="en-US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9D518-484B-4376-9982-A736A75EA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0"/>
            <a:ext cx="9702800" cy="57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4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E26F0CB-B6E4-4168-B879-8C21157A3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9987" y="1111250"/>
            <a:ext cx="3600532" cy="36005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1C29E0-DD3C-4ED8-BE89-511166BE6565}"/>
              </a:ext>
            </a:extLst>
          </p:cNvPr>
          <p:cNvSpPr txBox="1">
            <a:spLocks/>
          </p:cNvSpPr>
          <p:nvPr/>
        </p:nvSpPr>
        <p:spPr>
          <a:xfrm>
            <a:off x="3875088" y="4905367"/>
            <a:ext cx="3600532" cy="5047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Lambda Integrations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2A047-08CA-4CF7-9124-515B307ACCBD}"/>
              </a:ext>
            </a:extLst>
          </p:cNvPr>
          <p:cNvSpPr txBox="1"/>
          <p:nvPr/>
        </p:nvSpPr>
        <p:spPr>
          <a:xfrm>
            <a:off x="2044700" y="5410140"/>
            <a:ext cx="8102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https://docs.aws.amazon.com/lambda/latest/dg/lambda-services.html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847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DC7968-A53A-49B7-9C4A-229451AC84FD}"/>
              </a:ext>
            </a:extLst>
          </p:cNvPr>
          <p:cNvSpPr txBox="1">
            <a:spLocks/>
          </p:cNvSpPr>
          <p:nvPr/>
        </p:nvSpPr>
        <p:spPr>
          <a:xfrm>
            <a:off x="3543302" y="2038451"/>
            <a:ext cx="7873006" cy="2298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 shared code using </a:t>
            </a:r>
          </a:p>
          <a:p>
            <a:pPr algn="l">
              <a:lnSpc>
                <a:spcPct val="120000"/>
              </a:lnSpc>
            </a:pPr>
            <a:r>
              <a:rPr lang="en-US" sz="72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Lambda Layers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32D0CE3-08FD-471A-971D-C405085CC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086" y="2038451"/>
            <a:ext cx="2209699" cy="22096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2F95B6C-5F21-4277-8859-6EF507A80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1713" y="2374879"/>
            <a:ext cx="639158" cy="6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5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1F906-C433-4C6C-ADDD-48DB3C0952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1909" y="4091475"/>
            <a:ext cx="1831596" cy="836801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BASICS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5AE195-A719-4D32-A83D-99256AA70305}"/>
              </a:ext>
            </a:extLst>
          </p:cNvPr>
          <p:cNvSpPr txBox="1">
            <a:spLocks/>
          </p:cNvSpPr>
          <p:nvPr/>
        </p:nvSpPr>
        <p:spPr>
          <a:xfrm>
            <a:off x="4225411" y="4099864"/>
            <a:ext cx="3591887" cy="83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483D77-1430-448E-80A5-BE9AB2FE2E27}"/>
              </a:ext>
            </a:extLst>
          </p:cNvPr>
          <p:cNvSpPr txBox="1">
            <a:spLocks/>
          </p:cNvSpPr>
          <p:nvPr/>
        </p:nvSpPr>
        <p:spPr>
          <a:xfrm>
            <a:off x="8879204" y="4132093"/>
            <a:ext cx="2341983" cy="83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CAUTION</a:t>
            </a:r>
            <a:endParaRPr lang="en-US" sz="4000" dirty="0">
              <a:solidFill>
                <a:schemeClr val="bg1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6181B59-BF73-49B3-B68F-02A01BEB6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8615" y="2273431"/>
            <a:ext cx="1643159" cy="164315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F5CF01A-DD5C-400F-9BFD-29FC9BF08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1909" y="2273431"/>
            <a:ext cx="1643159" cy="164315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A1D6B51-0AF3-4C1C-B93F-EE414D54E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2458" y="1880861"/>
            <a:ext cx="2035729" cy="203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84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838D212-6203-48B5-9473-541001174FE4}"/>
              </a:ext>
            </a:extLst>
          </p:cNvPr>
          <p:cNvSpPr txBox="1">
            <a:spLocks/>
          </p:cNvSpPr>
          <p:nvPr/>
        </p:nvSpPr>
        <p:spPr>
          <a:xfrm>
            <a:off x="1276350" y="4065507"/>
            <a:ext cx="9563100" cy="1623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Lambda-based APIs require each endpoint to be packaged in isolation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78D3BB4-4E6F-4DB0-A4D9-12AB4D994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0925" y="1604152"/>
            <a:ext cx="2171700" cy="22223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BB6AC3-260A-434A-A897-485C2E66A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9377" y="1517141"/>
            <a:ext cx="24288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3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838D212-6203-48B5-9473-541001174FE4}"/>
              </a:ext>
            </a:extLst>
          </p:cNvPr>
          <p:cNvSpPr txBox="1">
            <a:spLocks/>
          </p:cNvSpPr>
          <p:nvPr/>
        </p:nvSpPr>
        <p:spPr>
          <a:xfrm>
            <a:off x="4029075" y="1862016"/>
            <a:ext cx="7153275" cy="19408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Which often leads to </a:t>
            </a:r>
          </a:p>
          <a:p>
            <a:pPr algn="l">
              <a:lnSpc>
                <a:spcPct val="120000"/>
              </a:lnSpc>
            </a:pPr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 DUPLICATION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64AF54D-4ECA-47C5-8038-3337BDB57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650" y="1862016"/>
            <a:ext cx="24479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01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FCBAD1D-C6F1-4596-8C4C-87E8B0554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62300" y="1247775"/>
            <a:ext cx="2181225" cy="21812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1024087-ED77-4855-9440-ECCCA6778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8477" y="1234559"/>
            <a:ext cx="2181225" cy="2181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F8689-1BDB-4093-8CA7-FEEB2E3D353A}"/>
              </a:ext>
            </a:extLst>
          </p:cNvPr>
          <p:cNvSpPr txBox="1"/>
          <p:nvPr/>
        </p:nvSpPr>
        <p:spPr>
          <a:xfrm>
            <a:off x="2495549" y="3615809"/>
            <a:ext cx="2943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Shared Code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AF2047-1225-4308-8D96-86E2F27D4921}"/>
              </a:ext>
            </a:extLst>
          </p:cNvPr>
          <p:cNvSpPr txBox="1"/>
          <p:nvPr/>
        </p:nvSpPr>
        <p:spPr>
          <a:xfrm>
            <a:off x="6386510" y="3613576"/>
            <a:ext cx="3095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Dependencies</a:t>
            </a:r>
            <a:endParaRPr lang="en-US" sz="36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4661E3-697F-488B-BA2D-4784A4F04397}"/>
              </a:ext>
            </a:extLst>
          </p:cNvPr>
          <p:cNvSpPr txBox="1">
            <a:spLocks/>
          </p:cNvSpPr>
          <p:nvPr/>
        </p:nvSpPr>
        <p:spPr>
          <a:xfrm>
            <a:off x="2376487" y="4800599"/>
            <a:ext cx="7439025" cy="10073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Notorious Duplicates</a:t>
            </a:r>
          </a:p>
        </p:txBody>
      </p:sp>
    </p:spTree>
    <p:extLst>
      <p:ext uri="{BB962C8B-B14F-4D97-AF65-F5344CB8AC3E}">
        <p14:creationId xmlns:p14="http://schemas.microsoft.com/office/powerpoint/2010/main" val="2100141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DF8689-1BDB-4093-8CA7-FEEB2E3D353A}"/>
              </a:ext>
            </a:extLst>
          </p:cNvPr>
          <p:cNvSpPr txBox="1"/>
          <p:nvPr/>
        </p:nvSpPr>
        <p:spPr>
          <a:xfrm>
            <a:off x="3733799" y="2374879"/>
            <a:ext cx="666750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solve duplication issue:</a:t>
            </a:r>
          </a:p>
          <a:p>
            <a:r>
              <a:rPr lang="en-US" sz="6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Lambda Layers</a:t>
            </a:r>
            <a:endParaRPr lang="en-US" sz="6000" dirty="0">
              <a:solidFill>
                <a:schemeClr val="accent4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D66C8E1-2235-4A0D-AB07-3BD037485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86" y="2171801"/>
            <a:ext cx="2209699" cy="220969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4E4D674-E2AE-4520-9FED-1FC30ACD6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2213" y="2508229"/>
            <a:ext cx="639158" cy="6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276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DF8689-1BDB-4093-8CA7-FEEB2E3D353A}"/>
              </a:ext>
            </a:extLst>
          </p:cNvPr>
          <p:cNvSpPr txBox="1"/>
          <p:nvPr/>
        </p:nvSpPr>
        <p:spPr>
          <a:xfrm>
            <a:off x="4614861" y="5331044"/>
            <a:ext cx="29622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Benefits</a:t>
            </a:r>
            <a:endParaRPr lang="en-US" sz="6000" dirty="0">
              <a:solidFill>
                <a:schemeClr val="accent4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D66C8E1-2235-4A0D-AB07-3BD037485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7661" y="1305026"/>
            <a:ext cx="2209699" cy="220969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4E4D674-E2AE-4520-9FED-1FC30ACD6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1288" y="1641454"/>
            <a:ext cx="639158" cy="65407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22A4AE7-5F0F-4FD5-8126-F22B9E27F7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8725" y="1238250"/>
            <a:ext cx="2114550" cy="21145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ABCCC7B-4F66-456D-842C-3B85B94BE7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77939" y="1352470"/>
            <a:ext cx="1943100" cy="1943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84D412-F69D-43D6-9B1E-EDC47709B4F5}"/>
              </a:ext>
            </a:extLst>
          </p:cNvPr>
          <p:cNvSpPr txBox="1"/>
          <p:nvPr/>
        </p:nvSpPr>
        <p:spPr>
          <a:xfrm>
            <a:off x="644358" y="3619422"/>
            <a:ext cx="33963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Centralized Dependencies</a:t>
            </a:r>
            <a:endParaRPr 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BB816C-3497-426B-B762-D7BDF22CA55F}"/>
              </a:ext>
            </a:extLst>
          </p:cNvPr>
          <p:cNvSpPr txBox="1"/>
          <p:nvPr/>
        </p:nvSpPr>
        <p:spPr>
          <a:xfrm>
            <a:off x="4397848" y="3619422"/>
            <a:ext cx="33963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Easier Code Updates</a:t>
            </a:r>
            <a:endParaRPr lang="en-US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D4FD84-6562-49F2-AA58-605E9591B7B9}"/>
              </a:ext>
            </a:extLst>
          </p:cNvPr>
          <p:cNvSpPr txBox="1"/>
          <p:nvPr/>
        </p:nvSpPr>
        <p:spPr>
          <a:xfrm>
            <a:off x="8151339" y="3619422"/>
            <a:ext cx="33963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Smaller Deployments</a:t>
            </a:r>
          </a:p>
        </p:txBody>
      </p:sp>
    </p:spTree>
    <p:extLst>
      <p:ext uri="{BB962C8B-B14F-4D97-AF65-F5344CB8AC3E}">
        <p14:creationId xmlns:p14="http://schemas.microsoft.com/office/powerpoint/2010/main" val="910163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DF8689-1BDB-4093-8CA7-FEEB2E3D353A}"/>
              </a:ext>
            </a:extLst>
          </p:cNvPr>
          <p:cNvSpPr txBox="1"/>
          <p:nvPr/>
        </p:nvSpPr>
        <p:spPr>
          <a:xfrm>
            <a:off x="5560217" y="1634743"/>
            <a:ext cx="631983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 API </a:t>
            </a:r>
          </a:p>
          <a:p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 using </a:t>
            </a:r>
            <a:r>
              <a:rPr lang="en-US" sz="66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Lambda Layers</a:t>
            </a:r>
            <a:endParaRPr lang="en-US" sz="7200" dirty="0">
              <a:solidFill>
                <a:schemeClr val="accent4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9F3D6C1-414B-4371-916A-53AC56614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049" y="739959"/>
            <a:ext cx="44672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22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DC7968-A53A-49B7-9C4A-229451AC84FD}"/>
              </a:ext>
            </a:extLst>
          </p:cNvPr>
          <p:cNvSpPr txBox="1">
            <a:spLocks/>
          </p:cNvSpPr>
          <p:nvPr/>
        </p:nvSpPr>
        <p:spPr>
          <a:xfrm>
            <a:off x="3343275" y="1492945"/>
            <a:ext cx="8455025" cy="29520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Integrating vs Infusing</a:t>
            </a:r>
          </a:p>
          <a:p>
            <a:pPr algn="l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Intelligence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</a:p>
          <a:p>
            <a:pPr algn="l">
              <a:lnSpc>
                <a:spcPct val="110000"/>
              </a:lnSpc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your APIS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DEC683D-8960-43CB-98F1-04960E5A4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138" y="1635472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19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838D212-6203-48B5-9473-541001174FE4}"/>
              </a:ext>
            </a:extLst>
          </p:cNvPr>
          <p:cNvSpPr txBox="1">
            <a:spLocks/>
          </p:cNvSpPr>
          <p:nvPr/>
        </p:nvSpPr>
        <p:spPr>
          <a:xfrm>
            <a:off x="1276350" y="4065506"/>
            <a:ext cx="9563100" cy="24622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Digital Transformation have recently gained tons of traction and AI is riding this wave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99E56A4-6F00-4BA1-9E67-226F9A969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3400" y="699293"/>
            <a:ext cx="3238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2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838D212-6203-48B5-9473-541001174FE4}"/>
              </a:ext>
            </a:extLst>
          </p:cNvPr>
          <p:cNvSpPr txBox="1">
            <a:spLocks/>
          </p:cNvSpPr>
          <p:nvPr/>
        </p:nvSpPr>
        <p:spPr>
          <a:xfrm>
            <a:off x="1276350" y="4800600"/>
            <a:ext cx="9563100" cy="17271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Lucky for us, we can either </a:t>
            </a:r>
            <a:r>
              <a:rPr lang="en-US" sz="4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infuse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US" sz="4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AI Models to Lambda APIs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E2305F-4675-4124-AAA2-5868B1E90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0293" y="684295"/>
            <a:ext cx="2744705" cy="274470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1AF2E5D-D016-4F22-BB47-C9B86203363D}"/>
              </a:ext>
            </a:extLst>
          </p:cNvPr>
          <p:cNvSpPr txBox="1">
            <a:spLocks/>
          </p:cNvSpPr>
          <p:nvPr/>
        </p:nvSpPr>
        <p:spPr>
          <a:xfrm>
            <a:off x="2236869" y="3452893"/>
            <a:ext cx="2603500" cy="887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Integrating with AI APIs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295903-5FD1-434C-9B89-2D7A5BA65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7300" y="899440"/>
            <a:ext cx="2438400" cy="24384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B421D99-087A-401E-806A-7037AE9803F9}"/>
              </a:ext>
            </a:extLst>
          </p:cNvPr>
          <p:cNvSpPr txBox="1">
            <a:spLocks/>
          </p:cNvSpPr>
          <p:nvPr/>
        </p:nvSpPr>
        <p:spPr>
          <a:xfrm>
            <a:off x="6850896" y="3452893"/>
            <a:ext cx="2603500" cy="8874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Infusing AI to your APIs</a:t>
            </a:r>
          </a:p>
        </p:txBody>
      </p:sp>
    </p:spTree>
    <p:extLst>
      <p:ext uri="{BB962C8B-B14F-4D97-AF65-F5344CB8AC3E}">
        <p14:creationId xmlns:p14="http://schemas.microsoft.com/office/powerpoint/2010/main" val="4087053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1AF2E5D-D016-4F22-BB47-C9B86203363D}"/>
              </a:ext>
            </a:extLst>
          </p:cNvPr>
          <p:cNvSpPr txBox="1">
            <a:spLocks/>
          </p:cNvSpPr>
          <p:nvPr/>
        </p:nvSpPr>
        <p:spPr>
          <a:xfrm>
            <a:off x="762000" y="4174664"/>
            <a:ext cx="4686299" cy="1083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 with a base API powered by AI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295903-5FD1-434C-9B89-2D7A5BA65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0577" y="427808"/>
            <a:ext cx="3488324" cy="34883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D2C9E5-0FA5-4BE1-BB85-941C5777B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052" y="772441"/>
            <a:ext cx="4169948" cy="23490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41AF2F-64F4-41AC-9C1C-F1C57E430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00" y="3325893"/>
            <a:ext cx="4406900" cy="220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07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DC7968-A53A-49B7-9C4A-229451AC84FD}"/>
              </a:ext>
            </a:extLst>
          </p:cNvPr>
          <p:cNvSpPr txBox="1">
            <a:spLocks/>
          </p:cNvSpPr>
          <p:nvPr/>
        </p:nvSpPr>
        <p:spPr>
          <a:xfrm>
            <a:off x="4230094" y="1448002"/>
            <a:ext cx="6849846" cy="2425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Serverless Means </a:t>
            </a:r>
            <a:r>
              <a:rPr lang="en-US" sz="8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Efficiency</a:t>
            </a:r>
            <a:endParaRPr lang="en-US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D69B064B-E488-4065-BE4B-D67089F4B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2060" y="1448002"/>
            <a:ext cx="2718482" cy="271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0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1AF2E5D-D016-4F22-BB47-C9B86203363D}"/>
              </a:ext>
            </a:extLst>
          </p:cNvPr>
          <p:cNvSpPr txBox="1">
            <a:spLocks/>
          </p:cNvSpPr>
          <p:nvPr/>
        </p:nvSpPr>
        <p:spPr>
          <a:xfrm>
            <a:off x="4876800" y="812800"/>
            <a:ext cx="6883400" cy="17226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 used for integrating Google Cloud Vision using NodeJS and Lambda by </a:t>
            </a:r>
            <a:r>
              <a:rPr lang="en-US" sz="32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Alex </a:t>
            </a:r>
            <a:r>
              <a:rPr lang="en-US" sz="3200" dirty="0" err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DeBrie</a:t>
            </a:r>
            <a:endParaRPr lang="en-US" sz="3200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8C373-2B1D-4331-B518-20BF92127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12800"/>
            <a:ext cx="3759200" cy="3759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C5C434-08B2-4AF1-AE05-F0E52DB3F7E0}"/>
              </a:ext>
            </a:extLst>
          </p:cNvPr>
          <p:cNvSpPr txBox="1"/>
          <p:nvPr/>
        </p:nvSpPr>
        <p:spPr>
          <a:xfrm>
            <a:off x="4876800" y="2782669"/>
            <a:ext cx="67183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https://www.serverless.com/blog/google-cloud-functions-application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989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AE2305F-4675-4124-AAA2-5868B1E90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3093" y="684295"/>
            <a:ext cx="2744705" cy="274470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B421D99-087A-401E-806A-7037AE9803F9}"/>
              </a:ext>
            </a:extLst>
          </p:cNvPr>
          <p:cNvSpPr txBox="1">
            <a:spLocks/>
          </p:cNvSpPr>
          <p:nvPr/>
        </p:nvSpPr>
        <p:spPr>
          <a:xfrm>
            <a:off x="1885196" y="3660604"/>
            <a:ext cx="3715504" cy="12557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Infusing / Packaging Custom Built AI Models to your APIs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41BABD-3949-4FA0-BBE4-8A2704ABB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00" y="679476"/>
            <a:ext cx="3009900" cy="200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1257F7-98C3-46B2-BABC-0AEDAFF9B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00" y="3325390"/>
            <a:ext cx="3009900" cy="16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77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FD0CDDF-1BAE-4B73-AC99-82725257B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8789" y="766088"/>
            <a:ext cx="1532611" cy="153261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6B7355-D548-4687-88E9-0AF3FB588588}"/>
              </a:ext>
            </a:extLst>
          </p:cNvPr>
          <p:cNvSpPr txBox="1">
            <a:spLocks/>
          </p:cNvSpPr>
          <p:nvPr/>
        </p:nvSpPr>
        <p:spPr>
          <a:xfrm>
            <a:off x="1048702" y="4964999"/>
            <a:ext cx="10217070" cy="16892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 unorthodox approach on how can you achieve high accuracy ML is by </a:t>
            </a:r>
            <a:r>
              <a:rPr lang="en-US" sz="32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combining multiple models in an election system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inside the API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E472EF0-2666-4F2C-831F-2D0473B32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3389" y="761781"/>
            <a:ext cx="1532611" cy="153261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D40A4F7-1109-4CA6-AE84-CACFA4259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7989" y="757474"/>
            <a:ext cx="1532611" cy="15326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A3BE5E7-FE3D-432E-8599-D8EDF195B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92589" y="753167"/>
            <a:ext cx="1532611" cy="153261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25020D-5145-4818-B587-810322046D1C}"/>
              </a:ext>
            </a:extLst>
          </p:cNvPr>
          <p:cNvCxnSpPr>
            <a:cxnSpLocks/>
          </p:cNvCxnSpPr>
          <p:nvPr/>
        </p:nvCxnSpPr>
        <p:spPr>
          <a:xfrm>
            <a:off x="2671197" y="2180092"/>
            <a:ext cx="2698640" cy="1480950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10CA2F-9365-4037-B4AE-DD69F0D19CCF}"/>
              </a:ext>
            </a:extLst>
          </p:cNvPr>
          <p:cNvCxnSpPr>
            <a:cxnSpLocks/>
          </p:cNvCxnSpPr>
          <p:nvPr/>
        </p:nvCxnSpPr>
        <p:spPr>
          <a:xfrm>
            <a:off x="5232400" y="2207590"/>
            <a:ext cx="673100" cy="1221410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B492CD-CF9E-49BA-BC22-6E169488943C}"/>
              </a:ext>
            </a:extLst>
          </p:cNvPr>
          <p:cNvCxnSpPr>
            <a:cxnSpLocks/>
          </p:cNvCxnSpPr>
          <p:nvPr/>
        </p:nvCxnSpPr>
        <p:spPr>
          <a:xfrm flipH="1">
            <a:off x="6489700" y="2235088"/>
            <a:ext cx="1303905" cy="1193912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340172-2125-4BA2-BCA0-35470840DE28}"/>
              </a:ext>
            </a:extLst>
          </p:cNvPr>
          <p:cNvCxnSpPr>
            <a:cxnSpLocks/>
          </p:cNvCxnSpPr>
          <p:nvPr/>
        </p:nvCxnSpPr>
        <p:spPr>
          <a:xfrm flipH="1">
            <a:off x="6944638" y="2180092"/>
            <a:ext cx="3414258" cy="1480950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>
            <a:extLst>
              <a:ext uri="{FF2B5EF4-FFF2-40B4-BE49-F238E27FC236}">
                <a16:creationId xmlns:a16="http://schemas.microsoft.com/office/drawing/2014/main" id="{BC68E4C3-9D25-43B2-97D0-9359056DE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0932" y="3285693"/>
            <a:ext cx="1532611" cy="153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98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6B7355-D548-4687-88E9-0AF3FB588588}"/>
              </a:ext>
            </a:extLst>
          </p:cNvPr>
          <p:cNvSpPr txBox="1">
            <a:spLocks/>
          </p:cNvSpPr>
          <p:nvPr/>
        </p:nvSpPr>
        <p:spPr>
          <a:xfrm>
            <a:off x="5134015" y="888999"/>
            <a:ext cx="6719172" cy="16256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embed Scikit Learn Models inside Lambda Functions by Will High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B0F2B-C08B-4DC3-BD21-E56A556C0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02" y="1014710"/>
            <a:ext cx="3746500" cy="37465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C282764-AC8B-45CE-A2BE-22A881D9A7FD}"/>
              </a:ext>
            </a:extLst>
          </p:cNvPr>
          <p:cNvSpPr txBox="1">
            <a:spLocks/>
          </p:cNvSpPr>
          <p:nvPr/>
        </p:nvSpPr>
        <p:spPr>
          <a:xfrm>
            <a:off x="5149930" y="2887960"/>
            <a:ext cx="6019800" cy="15303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sz="2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https://www.highonscience.com/blog/2017/09/29/ml-scoring-service-on-aws-lambda/</a:t>
            </a:r>
            <a:endParaRPr lang="en-US" sz="8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816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DC7968-A53A-49B7-9C4A-229451AC84FD}"/>
              </a:ext>
            </a:extLst>
          </p:cNvPr>
          <p:cNvSpPr txBox="1">
            <a:spLocks/>
          </p:cNvSpPr>
          <p:nvPr/>
        </p:nvSpPr>
        <p:spPr>
          <a:xfrm>
            <a:off x="3829050" y="1994596"/>
            <a:ext cx="7899400" cy="21265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Integrating</a:t>
            </a:r>
            <a:r>
              <a:rPr lang="en-US" sz="8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80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RPA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your Serverless APIS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846131E-8C6F-4314-B97A-CA763962D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0" y="1444973"/>
            <a:ext cx="32258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25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838D212-6203-48B5-9473-541001174FE4}"/>
              </a:ext>
            </a:extLst>
          </p:cNvPr>
          <p:cNvSpPr txBox="1">
            <a:spLocks/>
          </p:cNvSpPr>
          <p:nvPr/>
        </p:nvSpPr>
        <p:spPr>
          <a:xfrm>
            <a:off x="1314450" y="4700507"/>
            <a:ext cx="9563100" cy="1623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RPA is a huge advantage in the Insurtech World.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6FF6E0A-B37A-4DF5-998D-3AF58E076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4450" y="1024811"/>
            <a:ext cx="2056197" cy="205619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6A234C5-3521-4B4F-8651-F18C10B52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2842" y="1024811"/>
            <a:ext cx="2056196" cy="205619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07F46B9-E33A-4C82-8962-FB9E8781A5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71595" y="1024811"/>
            <a:ext cx="2056196" cy="20561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F5ABD9-FEB3-4A4D-BE90-BD7B7296C544}"/>
              </a:ext>
            </a:extLst>
          </p:cNvPr>
          <p:cNvSpPr txBox="1"/>
          <p:nvPr/>
        </p:nvSpPr>
        <p:spPr>
          <a:xfrm>
            <a:off x="1116697" y="3274822"/>
            <a:ext cx="2451702" cy="946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Manual Process Automation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FFD61C-D668-46AA-98FA-7D825FAD5C14}"/>
              </a:ext>
            </a:extLst>
          </p:cNvPr>
          <p:cNvSpPr txBox="1"/>
          <p:nvPr/>
        </p:nvSpPr>
        <p:spPr>
          <a:xfrm>
            <a:off x="4625824" y="3303627"/>
            <a:ext cx="2940351" cy="946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Scraping &amp; Market Intelligence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6FA91A-8863-43EB-9D4D-01F3647F199D}"/>
              </a:ext>
            </a:extLst>
          </p:cNvPr>
          <p:cNvSpPr txBox="1"/>
          <p:nvPr/>
        </p:nvSpPr>
        <p:spPr>
          <a:xfrm>
            <a:off x="8170343" y="3274822"/>
            <a:ext cx="2940351" cy="946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 with Legacy Systems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8408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482E37C-FEDF-45B9-9EE1-6CBEE435B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909" y="0"/>
            <a:ext cx="8606658" cy="5105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D48C2E-217A-4413-8740-111D8B91CBF3}"/>
              </a:ext>
            </a:extLst>
          </p:cNvPr>
          <p:cNvSpPr txBox="1"/>
          <p:nvPr/>
        </p:nvSpPr>
        <p:spPr>
          <a:xfrm>
            <a:off x="2353819" y="5335368"/>
            <a:ext cx="7484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Typical </a:t>
            </a:r>
            <a:r>
              <a:rPr lang="en-US" sz="3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Severless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RPA Integration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3581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838D212-6203-48B5-9473-541001174FE4}"/>
              </a:ext>
            </a:extLst>
          </p:cNvPr>
          <p:cNvSpPr txBox="1">
            <a:spLocks/>
          </p:cNvSpPr>
          <p:nvPr/>
        </p:nvSpPr>
        <p:spPr>
          <a:xfrm>
            <a:off x="4775200" y="1574800"/>
            <a:ext cx="6661150" cy="21963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Asynchronous API triggering RPA worker using AWS Lambda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C1EFE3-9723-4B98-9F82-4389B5866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99" y="1774626"/>
            <a:ext cx="3308747" cy="33087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AA36D0-A9B3-41F6-9E3C-B83F7F02D648}"/>
              </a:ext>
            </a:extLst>
          </p:cNvPr>
          <p:cNvSpPr txBox="1"/>
          <p:nvPr/>
        </p:nvSpPr>
        <p:spPr>
          <a:xfrm>
            <a:off x="4857356" y="400633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https://bit.ly/3kW9sTM</a:t>
            </a:r>
          </a:p>
        </p:txBody>
      </p:sp>
    </p:spTree>
    <p:extLst>
      <p:ext uri="{BB962C8B-B14F-4D97-AF65-F5344CB8AC3E}">
        <p14:creationId xmlns:p14="http://schemas.microsoft.com/office/powerpoint/2010/main" val="24003787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DC7968-A53A-49B7-9C4A-229451AC84FD}"/>
              </a:ext>
            </a:extLst>
          </p:cNvPr>
          <p:cNvSpPr txBox="1">
            <a:spLocks/>
          </p:cNvSpPr>
          <p:nvPr/>
        </p:nvSpPr>
        <p:spPr>
          <a:xfrm>
            <a:off x="4851402" y="2101951"/>
            <a:ext cx="5778498" cy="22987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Serverless have</a:t>
            </a:r>
          </a:p>
          <a:p>
            <a:pPr algn="l">
              <a:lnSpc>
                <a:spcPct val="120000"/>
              </a:lnSpc>
            </a:pPr>
            <a:r>
              <a:rPr lang="en-US" sz="72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Limitations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844DFEF-708C-49DF-BA62-D702FA805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2761" y="1689302"/>
            <a:ext cx="3029839" cy="302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99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838D212-6203-48B5-9473-541001174FE4}"/>
              </a:ext>
            </a:extLst>
          </p:cNvPr>
          <p:cNvSpPr txBox="1">
            <a:spLocks/>
          </p:cNvSpPr>
          <p:nvPr/>
        </p:nvSpPr>
        <p:spPr>
          <a:xfrm>
            <a:off x="4133850" y="1117600"/>
            <a:ext cx="7435850" cy="3530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Its rewarding to be </a:t>
            </a:r>
            <a:r>
              <a:rPr lang="en-US" sz="48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mindful</a:t>
            </a:r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about serverless </a:t>
            </a:r>
            <a:r>
              <a:rPr lang="en-US" sz="48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limitations</a:t>
            </a:r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when proposing to your </a:t>
            </a:r>
            <a:r>
              <a:rPr lang="en-US" sz="48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boss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F7D8C69-9E5F-4C15-A330-AFC90099B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258093"/>
            <a:ext cx="29464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79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5DFB0C-19EE-41C4-88FB-81FD48AC705B}"/>
              </a:ext>
            </a:extLst>
          </p:cNvPr>
          <p:cNvSpPr txBox="1">
            <a:spLocks/>
          </p:cNvSpPr>
          <p:nvPr/>
        </p:nvSpPr>
        <p:spPr>
          <a:xfrm>
            <a:off x="946751" y="3423482"/>
            <a:ext cx="2654331" cy="8169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Servers to Manage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96F489A-CDD9-4576-8602-EBE301743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2173" y="1498290"/>
            <a:ext cx="1396763" cy="139676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DA69185-FE85-487F-ADF4-AB8A1D4C2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9988" y="1186105"/>
            <a:ext cx="2021132" cy="202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7EF26-0CC4-459C-8D97-508797F04903}"/>
              </a:ext>
            </a:extLst>
          </p:cNvPr>
          <p:cNvSpPr txBox="1">
            <a:spLocks/>
          </p:cNvSpPr>
          <p:nvPr/>
        </p:nvSpPr>
        <p:spPr>
          <a:xfrm>
            <a:off x="8042945" y="3461582"/>
            <a:ext cx="2922898" cy="8169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Pay only for what is used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EB54BB1-3FCE-4295-8B7E-4C169063DB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86925" y="1498291"/>
            <a:ext cx="1708947" cy="170894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FF69B0A-8D48-4CDE-AFEB-653F86274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7842" y="1309614"/>
            <a:ext cx="1708947" cy="170894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BED22DC-78E4-4CA9-9C67-FF8CDA3A3F6D}"/>
              </a:ext>
            </a:extLst>
          </p:cNvPr>
          <p:cNvSpPr txBox="1">
            <a:spLocks/>
          </p:cNvSpPr>
          <p:nvPr/>
        </p:nvSpPr>
        <p:spPr>
          <a:xfrm>
            <a:off x="4547832" y="3461582"/>
            <a:ext cx="3096335" cy="7844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Reduced Security Risk &amp; Cost</a:t>
            </a:r>
          </a:p>
        </p:txBody>
      </p:sp>
    </p:spTree>
    <p:extLst>
      <p:ext uri="{BB962C8B-B14F-4D97-AF65-F5344CB8AC3E}">
        <p14:creationId xmlns:p14="http://schemas.microsoft.com/office/powerpoint/2010/main" val="2336327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81D45-656C-40D5-93C9-4D54908C67FD}"/>
              </a:ext>
            </a:extLst>
          </p:cNvPr>
          <p:cNvSpPr txBox="1"/>
          <p:nvPr/>
        </p:nvSpPr>
        <p:spPr>
          <a:xfrm>
            <a:off x="713092" y="2111388"/>
            <a:ext cx="34248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Memory Limitation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558D87-BF3E-4B40-A6D0-F1EA14EAF93E}"/>
              </a:ext>
            </a:extLst>
          </p:cNvPr>
          <p:cNvSpPr txBox="1"/>
          <p:nvPr/>
        </p:nvSpPr>
        <p:spPr>
          <a:xfrm>
            <a:off x="8380314" y="2107284"/>
            <a:ext cx="34248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 Execution Time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97E578-471B-4AAB-861E-D333A1E8466C}"/>
              </a:ext>
            </a:extLst>
          </p:cNvPr>
          <p:cNvSpPr txBox="1"/>
          <p:nvPr/>
        </p:nvSpPr>
        <p:spPr>
          <a:xfrm>
            <a:off x="4223942" y="2107284"/>
            <a:ext cx="40703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Invocation Payload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C09C1-05BB-406C-BD22-82D42C934189}"/>
              </a:ext>
            </a:extLst>
          </p:cNvPr>
          <p:cNvSpPr txBox="1"/>
          <p:nvPr/>
        </p:nvSpPr>
        <p:spPr>
          <a:xfrm>
            <a:off x="993774" y="4914745"/>
            <a:ext cx="4692651" cy="1003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 Resource per Cloud Formation Stack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0F4EFF-7AD2-41F4-95F8-4365CDE94A90}"/>
              </a:ext>
            </a:extLst>
          </p:cNvPr>
          <p:cNvSpPr txBox="1"/>
          <p:nvPr/>
        </p:nvSpPr>
        <p:spPr>
          <a:xfrm>
            <a:off x="7337822" y="4914745"/>
            <a:ext cx="3597672" cy="1089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 Gateway Max REST Timeout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7E115-9E94-4CA6-B76A-506F509E9CCF}"/>
              </a:ext>
            </a:extLst>
          </p:cNvPr>
          <p:cNvSpPr txBox="1"/>
          <p:nvPr/>
        </p:nvSpPr>
        <p:spPr>
          <a:xfrm>
            <a:off x="1305722" y="1016749"/>
            <a:ext cx="19256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 GB</a:t>
            </a:r>
            <a:endParaRPr lang="en-US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9A273-F0D0-4783-AB01-5A2E514E2C8D}"/>
              </a:ext>
            </a:extLst>
          </p:cNvPr>
          <p:cNvSpPr txBox="1"/>
          <p:nvPr/>
        </p:nvSpPr>
        <p:spPr>
          <a:xfrm>
            <a:off x="5180411" y="999288"/>
            <a:ext cx="215741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 MB</a:t>
            </a:r>
            <a:endParaRPr lang="en-US" sz="6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49971F-D9B2-4DF0-A6B2-16CA2589CB95}"/>
              </a:ext>
            </a:extLst>
          </p:cNvPr>
          <p:cNvSpPr txBox="1"/>
          <p:nvPr/>
        </p:nvSpPr>
        <p:spPr>
          <a:xfrm>
            <a:off x="8686800" y="1062915"/>
            <a:ext cx="25735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 Mins</a:t>
            </a:r>
            <a:endParaRPr lang="en-US" sz="5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9E095-A8CA-4E91-A772-A917B6457447}"/>
              </a:ext>
            </a:extLst>
          </p:cNvPr>
          <p:cNvSpPr txBox="1"/>
          <p:nvPr/>
        </p:nvSpPr>
        <p:spPr>
          <a:xfrm>
            <a:off x="2558952" y="3899082"/>
            <a:ext cx="15622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200</a:t>
            </a:r>
            <a:endParaRPr lang="en-US" sz="6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E212F-32A0-4A9A-8741-A1AE79BE554D}"/>
              </a:ext>
            </a:extLst>
          </p:cNvPr>
          <p:cNvSpPr txBox="1"/>
          <p:nvPr/>
        </p:nvSpPr>
        <p:spPr>
          <a:xfrm>
            <a:off x="7797800" y="3886431"/>
            <a:ext cx="31255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30 Secs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134296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DC7968-A53A-49B7-9C4A-229451AC84FD}"/>
              </a:ext>
            </a:extLst>
          </p:cNvPr>
          <p:cNvSpPr txBox="1">
            <a:spLocks/>
          </p:cNvSpPr>
          <p:nvPr/>
        </p:nvSpPr>
        <p:spPr>
          <a:xfrm>
            <a:off x="4230094" y="1448002"/>
            <a:ext cx="7314206" cy="25524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Wrestling with </a:t>
            </a:r>
          </a:p>
          <a:p>
            <a:pPr algn="l">
              <a:lnSpc>
                <a:spcPct val="100000"/>
              </a:lnSpc>
            </a:pPr>
            <a:r>
              <a:rPr lang="en-US" sz="96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Coldstart</a:t>
            </a:r>
            <a:endParaRPr lang="en-US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FD3B227-8222-48BE-A10A-BDF8E3374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700" y="1352651"/>
            <a:ext cx="3105049" cy="310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00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838D212-6203-48B5-9473-541001174FE4}"/>
              </a:ext>
            </a:extLst>
          </p:cNvPr>
          <p:cNvSpPr txBox="1">
            <a:spLocks/>
          </p:cNvSpPr>
          <p:nvPr/>
        </p:nvSpPr>
        <p:spPr>
          <a:xfrm>
            <a:off x="1056083" y="4665659"/>
            <a:ext cx="9759950" cy="6857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Common Causes of </a:t>
            </a:r>
            <a:r>
              <a:rPr lang="en-US" sz="4800" dirty="0" err="1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Coldstart</a:t>
            </a:r>
            <a:endParaRPr lang="en-US" sz="4800" dirty="0">
              <a:solidFill>
                <a:srgbClr val="00B0F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265097-77E2-4351-B6EB-B8AC96A094E3}"/>
              </a:ext>
            </a:extLst>
          </p:cNvPr>
          <p:cNvGrpSpPr/>
          <p:nvPr/>
        </p:nvGrpSpPr>
        <p:grpSpPr>
          <a:xfrm>
            <a:off x="26986" y="1900235"/>
            <a:ext cx="3591719" cy="2046286"/>
            <a:chOff x="1462880" y="950914"/>
            <a:chExt cx="3591719" cy="2046286"/>
          </a:xfrm>
        </p:grpSpPr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44199C0-74A7-48B1-8FE5-1A6D515F4A64}"/>
                </a:ext>
              </a:extLst>
            </p:cNvPr>
            <p:cNvSpPr txBox="1">
              <a:spLocks/>
            </p:cNvSpPr>
            <p:nvPr/>
          </p:nvSpPr>
          <p:spPr>
            <a:xfrm>
              <a:off x="1462880" y="2489201"/>
              <a:ext cx="3591719" cy="50799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Poor Choice of Language</a:t>
              </a:r>
              <a:endParaRPr lang="en-US" sz="20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1938181-06EE-4522-96FC-C33C69B0C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80854" y="950914"/>
              <a:ext cx="1572417" cy="1572417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E89C1E-B803-41F7-88FE-A39F757D0DF0}"/>
              </a:ext>
            </a:extLst>
          </p:cNvPr>
          <p:cNvGrpSpPr/>
          <p:nvPr/>
        </p:nvGrpSpPr>
        <p:grpSpPr>
          <a:xfrm>
            <a:off x="6064051" y="1569240"/>
            <a:ext cx="3359150" cy="2377281"/>
            <a:chOff x="6791325" y="619918"/>
            <a:chExt cx="3359150" cy="2377281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55C7494-64C5-4C58-8516-9865C7B0F968}"/>
                </a:ext>
              </a:extLst>
            </p:cNvPr>
            <p:cNvSpPr txBox="1">
              <a:spLocks/>
            </p:cNvSpPr>
            <p:nvPr/>
          </p:nvSpPr>
          <p:spPr>
            <a:xfrm>
              <a:off x="6791325" y="2489200"/>
              <a:ext cx="3359150" cy="50799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Too much code</a:t>
              </a:r>
              <a:endParaRPr lang="en-US" sz="20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916FC7E-5C89-4E80-B120-F67F102BF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85856" y="619918"/>
              <a:ext cx="1970087" cy="197008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9C5BF8-EC88-4BAF-BCBE-08F723F3A3C5}"/>
              </a:ext>
            </a:extLst>
          </p:cNvPr>
          <p:cNvGrpSpPr/>
          <p:nvPr/>
        </p:nvGrpSpPr>
        <p:grpSpPr>
          <a:xfrm>
            <a:off x="3271440" y="1500185"/>
            <a:ext cx="3359150" cy="2446336"/>
            <a:chOff x="1390651" y="3030537"/>
            <a:chExt cx="3359150" cy="2446336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F0E8A7E5-DAA5-4734-BFF7-2807B683F42B}"/>
                </a:ext>
              </a:extLst>
            </p:cNvPr>
            <p:cNvSpPr txBox="1">
              <a:spLocks/>
            </p:cNvSpPr>
            <p:nvPr/>
          </p:nvSpPr>
          <p:spPr>
            <a:xfrm>
              <a:off x="1390651" y="4968874"/>
              <a:ext cx="3359150" cy="50799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Heavy Dependencies</a:t>
              </a:r>
              <a:endParaRPr lang="en-US" sz="20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1084566-8827-4050-9BAF-D53DD12CB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85182" y="3030537"/>
              <a:ext cx="1970087" cy="197008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AD98F2-B009-421B-9BA9-0D8257749595}"/>
              </a:ext>
            </a:extLst>
          </p:cNvPr>
          <p:cNvGrpSpPr/>
          <p:nvPr/>
        </p:nvGrpSpPr>
        <p:grpSpPr>
          <a:xfrm>
            <a:off x="8832850" y="2101760"/>
            <a:ext cx="3359150" cy="1844761"/>
            <a:chOff x="7138591" y="3632111"/>
            <a:chExt cx="3359150" cy="1844761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48717C04-1F95-4F48-B7A7-8C697D8B34EF}"/>
                </a:ext>
              </a:extLst>
            </p:cNvPr>
            <p:cNvSpPr txBox="1">
              <a:spLocks/>
            </p:cNvSpPr>
            <p:nvPr/>
          </p:nvSpPr>
          <p:spPr>
            <a:xfrm>
              <a:off x="7138591" y="4968873"/>
              <a:ext cx="3359150" cy="50799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VPC Integration</a:t>
              </a:r>
              <a:endParaRPr lang="en-US" sz="20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315E52-CD64-4B18-98BB-1EA4097F584E}"/>
                </a:ext>
              </a:extLst>
            </p:cNvPr>
            <p:cNvSpPr txBox="1"/>
            <p:nvPr/>
          </p:nvSpPr>
          <p:spPr>
            <a:xfrm>
              <a:off x="7856936" y="3632111"/>
              <a:ext cx="197008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VPC</a:t>
              </a:r>
              <a:endParaRPr lang="en-US" sz="5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985039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838D212-6203-48B5-9473-541001174FE4}"/>
              </a:ext>
            </a:extLst>
          </p:cNvPr>
          <p:cNvSpPr txBox="1">
            <a:spLocks/>
          </p:cNvSpPr>
          <p:nvPr/>
        </p:nvSpPr>
        <p:spPr>
          <a:xfrm>
            <a:off x="1056083" y="4665659"/>
            <a:ext cx="9759950" cy="9373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8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Coldstart</a:t>
            </a:r>
            <a:r>
              <a:rPr lang="en-US" sz="48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Busters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D05491-BBFD-4041-BB50-7BAA71D68692}"/>
              </a:ext>
            </a:extLst>
          </p:cNvPr>
          <p:cNvSpPr txBox="1">
            <a:spLocks/>
          </p:cNvSpPr>
          <p:nvPr/>
        </p:nvSpPr>
        <p:spPr>
          <a:xfrm>
            <a:off x="3382993" y="3291206"/>
            <a:ext cx="3005774" cy="5079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Lamba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Layers</a:t>
            </a:r>
            <a:endParaRPr lang="en-US" sz="1800" dirty="0">
              <a:solidFill>
                <a:srgbClr val="00B0F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78AB2DB-3778-40EF-90AC-383E5FEECAF4}"/>
              </a:ext>
            </a:extLst>
          </p:cNvPr>
          <p:cNvSpPr txBox="1">
            <a:spLocks/>
          </p:cNvSpPr>
          <p:nvPr/>
        </p:nvSpPr>
        <p:spPr>
          <a:xfrm>
            <a:off x="6435407" y="3410585"/>
            <a:ext cx="2114233" cy="3886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Minimize VPC</a:t>
            </a:r>
            <a:endParaRPr lang="en-US" sz="1800" dirty="0">
              <a:solidFill>
                <a:srgbClr val="00B0F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E3CB80A-79F9-49F8-89FA-32144113F464}"/>
              </a:ext>
            </a:extLst>
          </p:cNvPr>
          <p:cNvSpPr txBox="1">
            <a:spLocks/>
          </p:cNvSpPr>
          <p:nvPr/>
        </p:nvSpPr>
        <p:spPr>
          <a:xfrm>
            <a:off x="9241630" y="3415085"/>
            <a:ext cx="2114233" cy="3886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Keep Warm</a:t>
            </a:r>
            <a:endParaRPr lang="en-US" sz="1800" dirty="0">
              <a:solidFill>
                <a:srgbClr val="00B0F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8CC31B-24F8-456F-9EA8-700EDA71E905}"/>
              </a:ext>
            </a:extLst>
          </p:cNvPr>
          <p:cNvGrpSpPr/>
          <p:nvPr/>
        </p:nvGrpSpPr>
        <p:grpSpPr>
          <a:xfrm>
            <a:off x="482961" y="2281555"/>
            <a:ext cx="3005774" cy="1536065"/>
            <a:chOff x="530669" y="1776729"/>
            <a:chExt cx="3005774" cy="1536065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590185CF-CB5C-4FF7-ACA9-87D09971BD06}"/>
                </a:ext>
              </a:extLst>
            </p:cNvPr>
            <p:cNvSpPr txBox="1">
              <a:spLocks/>
            </p:cNvSpPr>
            <p:nvPr/>
          </p:nvSpPr>
          <p:spPr>
            <a:xfrm>
              <a:off x="530669" y="2804795"/>
              <a:ext cx="3005774" cy="507999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Pick GO, JS and Python</a:t>
              </a:r>
              <a:endParaRPr lang="en-US" sz="18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908C4C4-772F-4F32-890A-4022FC5DAA66}"/>
                </a:ext>
              </a:extLst>
            </p:cNvPr>
            <p:cNvGrpSpPr/>
            <p:nvPr/>
          </p:nvGrpSpPr>
          <p:grpSpPr>
            <a:xfrm>
              <a:off x="847623" y="1776729"/>
              <a:ext cx="2583078" cy="1196340"/>
              <a:chOff x="831720" y="1211864"/>
              <a:chExt cx="2583078" cy="119634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61EF227-0590-4505-B1C2-88B0DBFDB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1720" y="1415100"/>
                <a:ext cx="620317" cy="760922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D4358B7-3CAE-4637-B66E-9C398B0689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8458" y="1211864"/>
                <a:ext cx="1196340" cy="119634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201B9AA-0C92-4A4F-8B8F-ADDA15D75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7511" y="1506542"/>
                <a:ext cx="620317" cy="620317"/>
              </a:xfrm>
              <a:prstGeom prst="rect">
                <a:avLst/>
              </a:prstGeom>
            </p:spPr>
          </p:pic>
        </p:grp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A7DB3674-0D6F-4804-AF7B-24240C5D3A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55025" y="2198515"/>
            <a:ext cx="1205997" cy="120599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7729DDF-BF64-4905-B335-895E60442F58}"/>
              </a:ext>
            </a:extLst>
          </p:cNvPr>
          <p:cNvSpPr txBox="1"/>
          <p:nvPr/>
        </p:nvSpPr>
        <p:spPr>
          <a:xfrm>
            <a:off x="6435407" y="2204183"/>
            <a:ext cx="19700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VPC</a:t>
            </a:r>
            <a:endParaRPr lang="en-US" sz="5400" b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5625EA5-D406-4AC0-9B87-FBEBF8D36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722" y="1845969"/>
            <a:ext cx="2202762" cy="146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686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DC7968-A53A-49B7-9C4A-229451AC84FD}"/>
              </a:ext>
            </a:extLst>
          </p:cNvPr>
          <p:cNvSpPr txBox="1">
            <a:spLocks/>
          </p:cNvSpPr>
          <p:nvPr/>
        </p:nvSpPr>
        <p:spPr>
          <a:xfrm>
            <a:off x="3772894" y="1727200"/>
            <a:ext cx="7428506" cy="25273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7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Serverless is </a:t>
            </a:r>
          </a:p>
          <a:p>
            <a:pPr algn="l">
              <a:lnSpc>
                <a:spcPct val="120000"/>
              </a:lnSpc>
            </a:pPr>
            <a:r>
              <a:rPr lang="en-US" sz="66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for everything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774DEA9-A4BF-4C2C-B1F6-6C4F532A8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394" y="1727200"/>
            <a:ext cx="25273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630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838D212-6203-48B5-9473-541001174FE4}"/>
              </a:ext>
            </a:extLst>
          </p:cNvPr>
          <p:cNvSpPr txBox="1">
            <a:spLocks/>
          </p:cNvSpPr>
          <p:nvPr/>
        </p:nvSpPr>
        <p:spPr>
          <a:xfrm>
            <a:off x="1031875" y="4897012"/>
            <a:ext cx="10128250" cy="15664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can be </a:t>
            </a:r>
            <a:r>
              <a:rPr lang="en-US" sz="44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rewarding</a:t>
            </a:r>
            <a: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utilize </a:t>
            </a:r>
            <a:r>
              <a:rPr lang="en-US" sz="44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Docker and K8s on certain cases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36C2104-3FD4-4FE7-A5DA-C046030AA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8100" y="629813"/>
            <a:ext cx="2667000" cy="266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7B4615-F4A5-450C-95E2-1F93EEACCE70}"/>
              </a:ext>
            </a:extLst>
          </p:cNvPr>
          <p:cNvSpPr txBox="1"/>
          <p:nvPr/>
        </p:nvSpPr>
        <p:spPr>
          <a:xfrm>
            <a:off x="1466850" y="3232450"/>
            <a:ext cx="2349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B2B Services</a:t>
            </a:r>
            <a:endParaRPr lang="en-US" sz="28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2D582E9-4BBB-4423-B82B-D140FFC7D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0504" y="1004598"/>
            <a:ext cx="1919746" cy="19197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63EA8E-5312-4844-8C96-F6C3EF5C5824}"/>
              </a:ext>
            </a:extLst>
          </p:cNvPr>
          <p:cNvSpPr txBox="1"/>
          <p:nvPr/>
        </p:nvSpPr>
        <p:spPr>
          <a:xfrm>
            <a:off x="9080504" y="3283250"/>
            <a:ext cx="2349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On-Premise</a:t>
            </a:r>
            <a:endParaRPr lang="en-US" sz="28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A66329C-DD28-42F4-AB24-5BBBD3AA24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67929" y="1004598"/>
            <a:ext cx="1919746" cy="19197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FD7B84-5EF7-4896-ADAF-1F8C60A76A12}"/>
              </a:ext>
            </a:extLst>
          </p:cNvPr>
          <p:cNvSpPr txBox="1"/>
          <p:nvPr/>
        </p:nvSpPr>
        <p:spPr>
          <a:xfrm>
            <a:off x="4679952" y="3232450"/>
            <a:ext cx="3695700" cy="101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State Law vs Foreign Data Storage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35911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838D212-6203-48B5-9473-541001174FE4}"/>
              </a:ext>
            </a:extLst>
          </p:cNvPr>
          <p:cNvSpPr txBox="1">
            <a:spLocks/>
          </p:cNvSpPr>
          <p:nvPr/>
        </p:nvSpPr>
        <p:spPr>
          <a:xfrm>
            <a:off x="1209675" y="4660900"/>
            <a:ext cx="10128250" cy="900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 &amp; </a:t>
            </a:r>
            <a:r>
              <a:rPr lang="en-US" sz="44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Answers</a:t>
            </a:r>
            <a: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Section</a:t>
            </a:r>
            <a:endParaRPr lang="en-US" sz="4400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39ADD17-AC53-471E-8878-FE9482138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7056" y="1202928"/>
            <a:ext cx="3067844" cy="306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78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838D212-6203-48B5-9473-541001174FE4}"/>
              </a:ext>
            </a:extLst>
          </p:cNvPr>
          <p:cNvSpPr txBox="1">
            <a:spLocks/>
          </p:cNvSpPr>
          <p:nvPr/>
        </p:nvSpPr>
        <p:spPr>
          <a:xfrm>
            <a:off x="498475" y="304801"/>
            <a:ext cx="10128250" cy="952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Credits to the following: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313942-48B9-4E38-B4A4-19B545605410}"/>
              </a:ext>
            </a:extLst>
          </p:cNvPr>
          <p:cNvSpPr txBox="1"/>
          <p:nvPr/>
        </p:nvSpPr>
        <p:spPr>
          <a:xfrm>
            <a:off x="1143000" y="2365157"/>
            <a:ext cx="9702800" cy="2401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lnSpc>
                <a:spcPct val="120000"/>
              </a:lnSpc>
              <a:buFontTx/>
              <a:buChar char="-"/>
            </a:pP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Joel Khoo (Ninja Captain)</a:t>
            </a:r>
          </a:p>
          <a:p>
            <a:pPr marL="571500" indent="-571500" algn="l">
              <a:lnSpc>
                <a:spcPct val="120000"/>
              </a:lnSpc>
              <a:buFontTx/>
              <a:buChar char="-"/>
            </a:pP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Michel Do (Chatbot Master)</a:t>
            </a:r>
          </a:p>
          <a:p>
            <a:pPr marL="571500" indent="-571500" algn="l">
              <a:lnSpc>
                <a:spcPct val="120000"/>
              </a:lnSpc>
              <a:buFontTx/>
              <a:buChar char="-"/>
            </a:pPr>
            <a:r>
              <a:rPr lang="en-US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Nattavit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Kamoltham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(CI/CD &amp; AI)</a:t>
            </a:r>
          </a:p>
          <a:p>
            <a:pPr marL="571500" indent="-571500" algn="l">
              <a:lnSpc>
                <a:spcPct val="120000"/>
              </a:lnSpc>
              <a:buFontTx/>
              <a:buChar char="-"/>
            </a:pP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Jon Scheele for the invite</a:t>
            </a:r>
            <a:endParaRPr lang="en-US" sz="3200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9851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838D212-6203-48B5-9473-541001174FE4}"/>
              </a:ext>
            </a:extLst>
          </p:cNvPr>
          <p:cNvSpPr txBox="1">
            <a:spLocks/>
          </p:cNvSpPr>
          <p:nvPr/>
        </p:nvSpPr>
        <p:spPr>
          <a:xfrm>
            <a:off x="498474" y="304801"/>
            <a:ext cx="11167745" cy="7619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Searching Serverless Codebase is easier with Quod 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9BDECC-DC1B-4657-B75C-F78016C45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6" y="1303021"/>
            <a:ext cx="9065623" cy="50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969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838D212-6203-48B5-9473-541001174FE4}"/>
              </a:ext>
            </a:extLst>
          </p:cNvPr>
          <p:cNvSpPr txBox="1">
            <a:spLocks/>
          </p:cNvSpPr>
          <p:nvPr/>
        </p:nvSpPr>
        <p:spPr>
          <a:xfrm>
            <a:off x="777875" y="4762896"/>
            <a:ext cx="10128250" cy="900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Thanks for listening to my propositions</a:t>
            </a:r>
            <a:endParaRPr lang="en-US" sz="4400" dirty="0">
              <a:solidFill>
                <a:schemeClr val="accent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8AF202-BE4B-4232-B207-5B5DFF080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3713" y="1077120"/>
            <a:ext cx="3392488" cy="3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80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838D212-6203-48B5-9473-541001174FE4}"/>
              </a:ext>
            </a:extLst>
          </p:cNvPr>
          <p:cNvSpPr txBox="1">
            <a:spLocks/>
          </p:cNvSpPr>
          <p:nvPr/>
        </p:nvSpPr>
        <p:spPr>
          <a:xfrm>
            <a:off x="2835785" y="4321488"/>
            <a:ext cx="5378136" cy="12858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Built-in High Availability &amp; Disaster Recovery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174409-AEB9-4753-AAFF-2852782D05DC}"/>
              </a:ext>
            </a:extLst>
          </p:cNvPr>
          <p:cNvSpPr/>
          <p:nvPr/>
        </p:nvSpPr>
        <p:spPr>
          <a:xfrm>
            <a:off x="3054664" y="1596220"/>
            <a:ext cx="1504951" cy="2509055"/>
          </a:xfrm>
          <a:prstGeom prst="rect">
            <a:avLst/>
          </a:prstGeom>
          <a:noFill/>
          <a:ln w="254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0C2321-8626-4DA0-9ABA-011C6AFEC4FF}"/>
              </a:ext>
            </a:extLst>
          </p:cNvPr>
          <p:cNvSpPr/>
          <p:nvPr/>
        </p:nvSpPr>
        <p:spPr>
          <a:xfrm>
            <a:off x="4854889" y="1596219"/>
            <a:ext cx="1504951" cy="2509055"/>
          </a:xfrm>
          <a:prstGeom prst="rect">
            <a:avLst/>
          </a:prstGeom>
          <a:noFill/>
          <a:ln w="254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2163B9-EAB2-4658-986D-C1351A7180FA}"/>
              </a:ext>
            </a:extLst>
          </p:cNvPr>
          <p:cNvSpPr/>
          <p:nvPr/>
        </p:nvSpPr>
        <p:spPr>
          <a:xfrm>
            <a:off x="6655114" y="1596218"/>
            <a:ext cx="1504951" cy="2509055"/>
          </a:xfrm>
          <a:prstGeom prst="rect">
            <a:avLst/>
          </a:prstGeom>
          <a:noFill/>
          <a:ln w="254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EBCE08-E3CB-4853-854C-EB6157D73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7332" y="2439511"/>
            <a:ext cx="803716" cy="82246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B58D044-9470-4014-BE54-285D3E949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5506" y="2439511"/>
            <a:ext cx="803716" cy="8224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1C2E176-2B9C-4D01-8480-CB27B5973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5731" y="2412043"/>
            <a:ext cx="803716" cy="8224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FA35141-0CF2-4548-827B-44E122421E02}"/>
              </a:ext>
            </a:extLst>
          </p:cNvPr>
          <p:cNvSpPr txBox="1"/>
          <p:nvPr/>
        </p:nvSpPr>
        <p:spPr>
          <a:xfrm>
            <a:off x="3061329" y="1616576"/>
            <a:ext cx="1510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Availability Zone A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DEF6FB-0A9F-42D8-8D99-136C85469F42}"/>
              </a:ext>
            </a:extLst>
          </p:cNvPr>
          <p:cNvSpPr txBox="1"/>
          <p:nvPr/>
        </p:nvSpPr>
        <p:spPr>
          <a:xfrm>
            <a:off x="4867275" y="1616576"/>
            <a:ext cx="1510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Availability Zone B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2CC7A-ED59-4880-AA52-557920BC917B}"/>
              </a:ext>
            </a:extLst>
          </p:cNvPr>
          <p:cNvSpPr txBox="1"/>
          <p:nvPr/>
        </p:nvSpPr>
        <p:spPr>
          <a:xfrm>
            <a:off x="6703249" y="1587219"/>
            <a:ext cx="1510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Availability Zone 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16086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838D212-6203-48B5-9473-541001174FE4}"/>
              </a:ext>
            </a:extLst>
          </p:cNvPr>
          <p:cNvSpPr txBox="1">
            <a:spLocks/>
          </p:cNvSpPr>
          <p:nvPr/>
        </p:nvSpPr>
        <p:spPr>
          <a:xfrm>
            <a:off x="746281" y="4577907"/>
            <a:ext cx="10369393" cy="8477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traditional architectures will cost you per API Cluster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F42086D-C94C-4D49-AD57-6491078DB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972696"/>
              </p:ext>
            </p:extLst>
          </p:nvPr>
        </p:nvGraphicFramePr>
        <p:xfrm>
          <a:off x="638173" y="2665013"/>
          <a:ext cx="3867151" cy="1054354"/>
        </p:xfrm>
        <a:graphic>
          <a:graphicData uri="http://schemas.openxmlformats.org/drawingml/2006/table">
            <a:tbl>
              <a:tblPr/>
              <a:tblGrid>
                <a:gridCol w="3867151">
                  <a:extLst>
                    <a:ext uri="{9D8B030D-6E8A-4147-A177-3AD203B41FA5}">
                      <a16:colId xmlns:a16="http://schemas.microsoft.com/office/drawing/2014/main" val="908983407"/>
                    </a:ext>
                  </a:extLst>
                </a:gridCol>
              </a:tblGrid>
              <a:tr h="717541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 EC2 t2.xlarge</a:t>
                      </a:r>
                    </a:p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$0.185 / Hour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792077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2DC042A8-8E06-41C2-B8EF-179D55310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2650" y="37877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C94BB1D-6B52-4C7C-BF73-B09DEC9EB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571760"/>
              </p:ext>
            </p:extLst>
          </p:nvPr>
        </p:nvGraphicFramePr>
        <p:xfrm>
          <a:off x="6924673" y="2530468"/>
          <a:ext cx="3867151" cy="1523746"/>
        </p:xfrm>
        <a:graphic>
          <a:graphicData uri="http://schemas.openxmlformats.org/drawingml/2006/table">
            <a:tbl>
              <a:tblPr/>
              <a:tblGrid>
                <a:gridCol w="3867151">
                  <a:extLst>
                    <a:ext uri="{9D8B030D-6E8A-4147-A177-3AD203B41FA5}">
                      <a16:colId xmlns:a16="http://schemas.microsoft.com/office/drawing/2014/main" val="908983407"/>
                    </a:ext>
                  </a:extLst>
                </a:gridCol>
              </a:tblGrid>
              <a:tr h="717541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 EC2 t2.xlarge</a:t>
                      </a:r>
                    </a:p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$0.370 / Hour</a:t>
                      </a:r>
                    </a:p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High Availability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79207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B16CCD0-6011-4AAD-93E4-CF6AB01F9D4E}"/>
              </a:ext>
            </a:extLst>
          </p:cNvPr>
          <p:cNvSpPr txBox="1"/>
          <p:nvPr/>
        </p:nvSpPr>
        <p:spPr>
          <a:xfrm>
            <a:off x="1133475" y="1339890"/>
            <a:ext cx="378142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$135.05</a:t>
            </a:r>
            <a:endParaRPr lang="en-US" sz="6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2B7258-9AAF-4A61-B3DC-42D70B19DEAB}"/>
              </a:ext>
            </a:extLst>
          </p:cNvPr>
          <p:cNvSpPr txBox="1"/>
          <p:nvPr/>
        </p:nvSpPr>
        <p:spPr>
          <a:xfrm>
            <a:off x="7172323" y="1339890"/>
            <a:ext cx="378142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$ 270.10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552238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838D212-6203-48B5-9473-541001174FE4}"/>
              </a:ext>
            </a:extLst>
          </p:cNvPr>
          <p:cNvSpPr txBox="1">
            <a:spLocks/>
          </p:cNvSpPr>
          <p:nvPr/>
        </p:nvSpPr>
        <p:spPr>
          <a:xfrm>
            <a:off x="751225" y="4317756"/>
            <a:ext cx="10716874" cy="17018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sz="58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96K API </a:t>
            </a:r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calls worth </a:t>
            </a:r>
            <a:r>
              <a:rPr lang="en-US" sz="58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91 Hours </a:t>
            </a:r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actual runtime </a:t>
            </a:r>
          </a:p>
          <a:p>
            <a:pPr>
              <a:lnSpc>
                <a:spcPct val="130000"/>
              </a:lnSpc>
            </a:pPr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sz="58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71 CF Stacks </a:t>
            </a:r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n-US" sz="48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</a:t>
            </a:r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environment for </a:t>
            </a:r>
            <a:r>
              <a:rPr lang="en-US" sz="48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75A0B-92C5-462C-83CA-2D9B62CA4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37" y="1736753"/>
            <a:ext cx="10569051" cy="2546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4A3EAB-9F20-43D7-BE62-74F6CD0CF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513" y="254061"/>
            <a:ext cx="387667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53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61FA32-4DE2-4C37-90A3-FAD773A277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838D212-6203-48B5-9473-541001174FE4}"/>
              </a:ext>
            </a:extLst>
          </p:cNvPr>
          <p:cNvSpPr txBox="1">
            <a:spLocks/>
          </p:cNvSpPr>
          <p:nvPr/>
        </p:nvSpPr>
        <p:spPr>
          <a:xfrm>
            <a:off x="1032031" y="3586161"/>
            <a:ext cx="10369393" cy="1828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48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6.6 Million </a:t>
            </a:r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Queue Messages for </a:t>
            </a:r>
            <a:r>
              <a:rPr lang="en-US" sz="4800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2$</a:t>
            </a:r>
          </a:p>
          <a:p>
            <a:pPr>
              <a:lnSpc>
                <a:spcPct val="110000"/>
              </a:lnSpc>
            </a:pPr>
            <a:r>
              <a:rPr lang="en-US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DEV Environment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E66C5D-F490-495C-BDEF-913DD35547ED}"/>
              </a:ext>
            </a:extLst>
          </p:cNvPr>
          <p:cNvGrpSpPr/>
          <p:nvPr/>
        </p:nvGrpSpPr>
        <p:grpSpPr>
          <a:xfrm>
            <a:off x="1549593" y="2033585"/>
            <a:ext cx="9334267" cy="1552576"/>
            <a:chOff x="847958" y="1604961"/>
            <a:chExt cx="9334267" cy="155257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081036-0D8A-434A-8F5B-0751876F1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1056" y="1709737"/>
              <a:ext cx="7096125" cy="13430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77D85F-F0E2-4419-B2EA-8777945DF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1225" y="1647824"/>
              <a:ext cx="4191000" cy="14478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64F901-BD70-4BF2-870F-AA80CB2B5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958" y="1604961"/>
              <a:ext cx="9334267" cy="10477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81A2B5-AC99-4A2F-AD32-F3952A1FE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958" y="3052762"/>
              <a:ext cx="9334267" cy="104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7308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793</Words>
  <Application>Microsoft Office PowerPoint</Application>
  <PresentationFormat>Widescreen</PresentationFormat>
  <Paragraphs>185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Segoe UI Light</vt:lpstr>
      <vt:lpstr>Segoe UI</vt:lpstr>
      <vt:lpstr>Arial</vt:lpstr>
      <vt:lpstr>Calibri Light</vt:lpstr>
      <vt:lpstr>Calibri</vt:lpstr>
      <vt:lpstr>Wingdings</vt:lpstr>
      <vt:lpstr>Office Theme</vt:lpstr>
      <vt:lpstr>Things you need to know to become a Serverless API Ninja</vt:lpstr>
      <vt:lpstr>PowerPoint Presentation</vt:lpstr>
      <vt:lpstr>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Serverless  Ninja Guidebook</dc:title>
  <dc:creator>Allan Chua</dc:creator>
  <cp:lastModifiedBy>Allan Chua</cp:lastModifiedBy>
  <cp:revision>374</cp:revision>
  <dcterms:created xsi:type="dcterms:W3CDTF">2020-08-12T10:39:56Z</dcterms:created>
  <dcterms:modified xsi:type="dcterms:W3CDTF">2020-08-19T17:19:17Z</dcterms:modified>
</cp:coreProperties>
</file>